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99" r:id="rId3"/>
    <p:sldId id="444" r:id="rId5"/>
    <p:sldId id="551" r:id="rId6"/>
    <p:sldId id="552" r:id="rId7"/>
    <p:sldId id="557" r:id="rId8"/>
    <p:sldId id="554" r:id="rId9"/>
    <p:sldId id="558" r:id="rId10"/>
    <p:sldId id="559" r:id="rId11"/>
    <p:sldId id="561" r:id="rId12"/>
    <p:sldId id="562" r:id="rId13"/>
    <p:sldId id="563" r:id="rId14"/>
    <p:sldId id="553" r:id="rId15"/>
    <p:sldId id="555" r:id="rId16"/>
    <p:sldId id="556" r:id="rId17"/>
    <p:sldId id="564" r:id="rId1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BFE"/>
    <a:srgbClr val="0000FF"/>
    <a:srgbClr val="000099"/>
    <a:srgbClr val="FFFFFF"/>
    <a:srgbClr val="FF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63" autoAdjust="0"/>
    <p:restoredTop sz="94660"/>
  </p:normalViewPr>
  <p:slideViewPr>
    <p:cSldViewPr showGuides="1">
      <p:cViewPr>
        <p:scale>
          <a:sx n="100" d="100"/>
          <a:sy n="100" d="100"/>
        </p:scale>
        <p:origin x="-78" y="-78"/>
      </p:cViewPr>
      <p:guideLst>
        <p:guide orient="horz" pos="2114"/>
        <p:guide pos="2998"/>
      </p:guideLst>
    </p:cSldViewPr>
  </p:slid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5" Type="http://schemas.openxmlformats.org/officeDocument/2006/relationships/image" Target="../media/image22.wmf"/><Relationship Id="rId4" Type="http://schemas.openxmlformats.org/officeDocument/2006/relationships/image" Target="../media/image21.wmf"/><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页眉占位符 60417"/>
          <p:cNvSpPr>
            <a:spLocks noGrp="1"/>
          </p:cNvSpPr>
          <p:nvPr>
            <p:ph type="hdr" sz="quarter"/>
          </p:nvPr>
        </p:nvSpPr>
        <p:spPr>
          <a:xfrm>
            <a:off x="0" y="0"/>
            <a:ext cx="2971800" cy="457200"/>
          </a:xfrm>
          <a:prstGeom prst="rect">
            <a:avLst/>
          </a:prstGeom>
          <a:noFill/>
          <a:ln w="9525">
            <a:noFill/>
          </a:ln>
        </p:spPr>
        <p:txBody>
          <a:bodyPr/>
          <a:lstStyle/>
          <a:p>
            <a:pPr lvl="0"/>
            <a:endParaRPr lang="zh-CN" altLang="en-US" sz="1200" dirty="0"/>
          </a:p>
        </p:txBody>
      </p:sp>
      <p:sp>
        <p:nvSpPr>
          <p:cNvPr id="60419" name="日期占位符 60418"/>
          <p:cNvSpPr>
            <a:spLocks noGrp="1"/>
          </p:cNvSpPr>
          <p:nvPr>
            <p:ph type="dt" idx="1"/>
          </p:nvPr>
        </p:nvSpPr>
        <p:spPr>
          <a:xfrm>
            <a:off x="3884613" y="0"/>
            <a:ext cx="2971800" cy="457200"/>
          </a:xfrm>
          <a:prstGeom prst="rect">
            <a:avLst/>
          </a:prstGeom>
          <a:noFill/>
          <a:ln w="9525">
            <a:noFill/>
          </a:ln>
        </p:spPr>
        <p:txBody>
          <a:bodyPr/>
          <a:lstStyle/>
          <a:p>
            <a:pPr lvl="0" algn="r"/>
            <a:endParaRPr lang="zh-CN" altLang="en-US" sz="1200" dirty="0"/>
          </a:p>
        </p:txBody>
      </p:sp>
      <p:sp>
        <p:nvSpPr>
          <p:cNvPr id="60420" name="幻灯片图像占位符 60419"/>
          <p:cNvSpPr>
            <a:spLocks noGrp="1" noRot="1" noChangeAspec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60421" name="文本占位符 60420"/>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0422" name="页脚占位符 60421"/>
          <p:cNvSpPr>
            <a:spLocks noGrp="1"/>
          </p:cNvSpPr>
          <p:nvPr>
            <p:ph type="ftr" sz="quarter" idx="4"/>
          </p:nvPr>
        </p:nvSpPr>
        <p:spPr>
          <a:xfrm>
            <a:off x="0" y="8685213"/>
            <a:ext cx="2971800" cy="457200"/>
          </a:xfrm>
          <a:prstGeom prst="rect">
            <a:avLst/>
          </a:prstGeom>
          <a:noFill/>
          <a:ln w="9525">
            <a:noFill/>
          </a:ln>
        </p:spPr>
        <p:txBody>
          <a:bodyPr anchor="b"/>
          <a:lstStyle/>
          <a:p>
            <a:pPr lvl="0"/>
            <a:endParaRPr lang="zh-CN" altLang="en-US" sz="1200" dirty="0"/>
          </a:p>
        </p:txBody>
      </p:sp>
      <p:sp>
        <p:nvSpPr>
          <p:cNvPr id="60423" name="灯片编号占位符 60422"/>
          <p:cNvSpPr>
            <a:spLocks noGrp="1"/>
          </p:cNvSpPr>
          <p:nvPr>
            <p:ph type="sldNum" sz="quarter" idx="5"/>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a:fld id="{9A0DB2DC-4C9A-4742-B13C-FB6460FD3503}" type="slidenum">
              <a:rPr lang="zh-CN" altLang="en-US" sz="1200" dirty="0"/>
            </a:fld>
            <a:endParaRPr lang="zh-CN" altLang="en-US" sz="1200" dirty="0"/>
          </a:p>
        </p:txBody>
      </p:sp>
      <p:sp>
        <p:nvSpPr>
          <p:cNvPr id="336898" name="幻灯片图像占位符 336897"/>
          <p:cNvSpPr>
            <a:spLocks noGrp="1" noRot="1" noChangeAspect="1" noTextEdit="1"/>
          </p:cNvSpPr>
          <p:nvPr>
            <p:ph type="sldImg"/>
          </p:nvPr>
        </p:nvSpPr>
        <p:spPr/>
      </p:sp>
      <p:sp>
        <p:nvSpPr>
          <p:cNvPr id="336899" name="文本占位符 336898"/>
          <p:cNvSpPr>
            <a:spLocks noGrp="1"/>
          </p:cNvSpPr>
          <p:nvPr>
            <p:ph type="body" idx="1"/>
          </p:nvPr>
        </p:nvSpPr>
        <p:spPr/>
        <p:txBody>
          <a:bodyPr/>
          <a:lstStyle/>
          <a:p>
            <a:pPr lv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cstate="print"/>
          <a:stretch>
            <a:fillRect/>
          </a:stretch>
        </a:blip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1.xml"/><Relationship Id="rId2" Type="http://schemas.openxmlformats.org/officeDocument/2006/relationships/image" Target="../media/image16.wmf"/><Relationship Id="rId1"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9" Type="http://schemas.openxmlformats.org/officeDocument/2006/relationships/image" Target="../media/image21.wmf"/><Relationship Id="rId8" Type="http://schemas.openxmlformats.org/officeDocument/2006/relationships/oleObject" Target="../embeddings/oleObject19.bin"/><Relationship Id="rId7" Type="http://schemas.openxmlformats.org/officeDocument/2006/relationships/image" Target="../media/image20.wmf"/><Relationship Id="rId6" Type="http://schemas.openxmlformats.org/officeDocument/2006/relationships/oleObject" Target="../embeddings/oleObject18.bin"/><Relationship Id="rId5" Type="http://schemas.openxmlformats.org/officeDocument/2006/relationships/image" Target="../media/image19.wmf"/><Relationship Id="rId4" Type="http://schemas.openxmlformats.org/officeDocument/2006/relationships/oleObject" Target="../embeddings/oleObject17.bin"/><Relationship Id="rId3" Type="http://schemas.openxmlformats.org/officeDocument/2006/relationships/image" Target="../media/image18.wmf"/><Relationship Id="rId2" Type="http://schemas.openxmlformats.org/officeDocument/2006/relationships/oleObject" Target="../embeddings/oleObject16.bin"/><Relationship Id="rId13" Type="http://schemas.openxmlformats.org/officeDocument/2006/relationships/vmlDrawing" Target="../drawings/vmlDrawing7.vml"/><Relationship Id="rId12" Type="http://schemas.openxmlformats.org/officeDocument/2006/relationships/slideLayout" Target="../slideLayouts/slideLayout7.xml"/><Relationship Id="rId11" Type="http://schemas.openxmlformats.org/officeDocument/2006/relationships/image" Target="../media/image22.wmf"/><Relationship Id="rId10" Type="http://schemas.openxmlformats.org/officeDocument/2006/relationships/oleObject" Target="../embeddings/oleObject20.bin"/><Relationship Id="rId1" Type="http://schemas.openxmlformats.org/officeDocument/2006/relationships/image" Target="../media/image17.png"/></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28.wmf"/><Relationship Id="rId7" Type="http://schemas.openxmlformats.org/officeDocument/2006/relationships/oleObject" Target="../embeddings/oleObject22.bin"/><Relationship Id="rId6" Type="http://schemas.openxmlformats.org/officeDocument/2006/relationships/image" Target="../media/image27.wmf"/><Relationship Id="rId5" Type="http://schemas.openxmlformats.org/officeDocument/2006/relationships/oleObject" Target="../embeddings/oleObject21.bin"/><Relationship Id="rId4" Type="http://schemas.openxmlformats.org/officeDocument/2006/relationships/image" Target="../media/image26.png"/><Relationship Id="rId3" Type="http://schemas.openxmlformats.org/officeDocument/2006/relationships/image" Target="../media/image25.png"/><Relationship Id="rId2" Type="http://schemas.openxmlformats.org/officeDocument/2006/relationships/image" Target="../media/image24.png"/><Relationship Id="rId10" Type="http://schemas.openxmlformats.org/officeDocument/2006/relationships/vmlDrawing" Target="../drawings/vmlDrawing8.vml"/><Relationship Id="rId1"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0.png"/><Relationship Id="rId1"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2.png"/><Relationship Id="rId1" Type="http://schemas.openxmlformats.org/officeDocument/2006/relationships/image" Target="../media/image3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3.png"/></Relationships>
</file>

<file path=ppt/slides/_rels/slide2.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image" Target="../media/image3.wmf"/><Relationship Id="rId3" Type="http://schemas.openxmlformats.org/officeDocument/2006/relationships/oleObject" Target="../embeddings/oleObject2.bin"/><Relationship Id="rId2" Type="http://schemas.openxmlformats.org/officeDocument/2006/relationships/image" Target="../media/image2.wmf"/><Relationship Id="rId1"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vmlDrawing" Target="../drawings/vmlDrawing2.vml"/><Relationship Id="rId7"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image" Target="../media/image5.emf"/><Relationship Id="rId3" Type="http://schemas.openxmlformats.org/officeDocument/2006/relationships/oleObject" Target="../embeddings/oleObject4.bin"/><Relationship Id="rId2" Type="http://schemas.openxmlformats.org/officeDocument/2006/relationships/image" Target="../media/image4.emf"/><Relationship Id="rId1"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vmlDrawing" Target="../drawings/vmlDrawing3.vml"/><Relationship Id="rId7"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wmf"/><Relationship Id="rId3" Type="http://schemas.openxmlformats.org/officeDocument/2006/relationships/oleObject" Target="../embeddings/oleObject7.bin"/><Relationship Id="rId2" Type="http://schemas.openxmlformats.org/officeDocument/2006/relationships/image" Target="../media/image9.wmf"/><Relationship Id="rId1"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vmlDrawing" Target="../drawings/vmlDrawing4.vml"/><Relationship Id="rId7"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13.wmf"/><Relationship Id="rId3" Type="http://schemas.openxmlformats.org/officeDocument/2006/relationships/oleObject" Target="../embeddings/oleObject10.bin"/><Relationship Id="rId2" Type="http://schemas.openxmlformats.org/officeDocument/2006/relationships/image" Target="../media/image12.wmf"/><Relationship Id="rId1"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7" Type="http://schemas.openxmlformats.org/officeDocument/2006/relationships/vmlDrawing" Target="../drawings/vmlDrawing5.vml"/><Relationship Id="rId6"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oleObject" Target="../embeddings/oleObject14.bin"/><Relationship Id="rId3" Type="http://schemas.openxmlformats.org/officeDocument/2006/relationships/oleObject" Target="../embeddings/oleObject13.bin"/><Relationship Id="rId2" Type="http://schemas.openxmlformats.org/officeDocument/2006/relationships/image" Target="../media/image14.wmf"/><Relationship Id="rId1"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4600" y="1676400"/>
            <a:ext cx="4660250" cy="1200329"/>
          </a:xfrm>
          <a:prstGeom prst="rect">
            <a:avLst/>
          </a:prstGeom>
          <a:noFill/>
        </p:spPr>
        <p:txBody>
          <a:bodyPr wrap="none" rtlCol="0">
            <a:spAutoFit/>
          </a:bodyPr>
          <a:lstStyle/>
          <a:p>
            <a:r>
              <a:rPr lang="zh-CN" altLang="en-US" sz="7200" b="1" dirty="0" smtClean="0">
                <a:solidFill>
                  <a:srgbClr val="FF0000"/>
                </a:solidFill>
              </a:rPr>
              <a:t>电 磁 感 应</a:t>
            </a:r>
            <a:endParaRPr lang="zh-CN" altLang="en-US" sz="7200" b="1" dirty="0">
              <a:solidFill>
                <a:srgbClr val="FF0000"/>
              </a:solidFill>
            </a:endParaRPr>
          </a:p>
        </p:txBody>
      </p:sp>
      <p:sp>
        <p:nvSpPr>
          <p:cNvPr id="4" name="TextBox 3"/>
          <p:cNvSpPr txBox="1"/>
          <p:nvPr/>
        </p:nvSpPr>
        <p:spPr>
          <a:xfrm>
            <a:off x="3581400" y="3200400"/>
            <a:ext cx="3535680" cy="460375"/>
          </a:xfrm>
          <a:prstGeom prst="rect">
            <a:avLst/>
          </a:prstGeom>
          <a:noFill/>
        </p:spPr>
        <p:txBody>
          <a:bodyPr wrap="none" rtlCol="0">
            <a:spAutoFit/>
          </a:bodyPr>
          <a:lstStyle/>
          <a:p>
            <a:r>
              <a:rPr lang="zh-CN" altLang="en-US" sz="2400" dirty="0" smtClean="0">
                <a:solidFill>
                  <a:srgbClr val="FF0000"/>
                </a:solidFill>
                <a:latin typeface="方正粗黑宋简体" panose="02000000000000000000" pitchFamily="2" charset="-122"/>
                <a:ea typeface="方正粗黑宋简体" panose="02000000000000000000" pitchFamily="2" charset="-122"/>
              </a:rPr>
              <a:t>感应电动势、电流的大小</a:t>
            </a:r>
            <a:endParaRPr lang="en-US" altLang="zh-CN" sz="2400" dirty="0" smtClean="0">
              <a:solidFill>
                <a:srgbClr val="FF0000"/>
              </a:solidFill>
              <a:latin typeface="方正粗黑宋简体" panose="02000000000000000000" pitchFamily="2" charset="-122"/>
              <a:ea typeface="方正粗黑宋简体" panose="02000000000000000000" pitchFamily="2"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文本框 90113"/>
          <p:cNvSpPr txBox="1"/>
          <p:nvPr/>
        </p:nvSpPr>
        <p:spPr>
          <a:xfrm>
            <a:off x="250825" y="1065213"/>
            <a:ext cx="8893175" cy="1899285"/>
          </a:xfrm>
          <a:prstGeom prst="rect">
            <a:avLst/>
          </a:prstGeom>
          <a:noFill/>
          <a:ln w="9525">
            <a:noFill/>
          </a:ln>
        </p:spPr>
        <p:txBody>
          <a:bodyPr>
            <a:spAutoFit/>
          </a:bodyPr>
          <a:p>
            <a:pPr>
              <a:lnSpc>
                <a:spcPct val="140000"/>
              </a:lnSpc>
              <a:spcBef>
                <a:spcPct val="50000"/>
              </a:spcBef>
            </a:pPr>
            <a:r>
              <a:rPr lang="zh-CN" altLang="en-US" sz="2800" b="1" dirty="0">
                <a:latin typeface="宋体" panose="02010600030101010101" pitchFamily="2" charset="-122"/>
              </a:rPr>
              <a:t>如下图所示，长为</a:t>
            </a:r>
            <a:r>
              <a:rPr lang="en-US" altLang="zh-CN" sz="2800" b="1" dirty="0">
                <a:latin typeface="宋体" panose="02010600030101010101" pitchFamily="2" charset="-122"/>
              </a:rPr>
              <a:t>L</a:t>
            </a:r>
            <a:r>
              <a:rPr lang="zh-CN" altLang="en-US" sz="2800" b="1" dirty="0">
                <a:latin typeface="宋体" panose="02010600030101010101" pitchFamily="2" charset="-122"/>
              </a:rPr>
              <a:t>的铜杆</a:t>
            </a:r>
            <a:r>
              <a:rPr lang="en-US" altLang="zh-CN" sz="2800" b="1" dirty="0">
                <a:latin typeface="宋体" panose="02010600030101010101" pitchFamily="2" charset="-122"/>
              </a:rPr>
              <a:t>OA</a:t>
            </a:r>
            <a:r>
              <a:rPr lang="zh-CN" altLang="en-US" sz="2800" b="1" dirty="0">
                <a:latin typeface="宋体" panose="02010600030101010101" pitchFamily="2" charset="-122"/>
              </a:rPr>
              <a:t>以</a:t>
            </a:r>
            <a:r>
              <a:rPr lang="en-US" altLang="zh-CN" sz="2800" b="1" dirty="0">
                <a:latin typeface="宋体" panose="02010600030101010101" pitchFamily="2" charset="-122"/>
              </a:rPr>
              <a:t>O</a:t>
            </a:r>
            <a:r>
              <a:rPr lang="zh-CN" altLang="en-US" sz="2800" b="1" dirty="0">
                <a:latin typeface="宋体" panose="02010600030101010101" pitchFamily="2" charset="-122"/>
              </a:rPr>
              <a:t>为轴在垂直于匀强磁场的平面内以角速度</a:t>
            </a:r>
            <a:r>
              <a:rPr lang="en-US" altLang="zh-CN" sz="2800" b="1" dirty="0">
                <a:latin typeface="宋体" panose="02010600030101010101" pitchFamily="2" charset="-122"/>
              </a:rPr>
              <a:t>ω</a:t>
            </a:r>
            <a:r>
              <a:rPr lang="zh-CN" altLang="en-US" sz="2800" b="1" dirty="0">
                <a:latin typeface="宋体" panose="02010600030101010101" pitchFamily="2" charset="-122"/>
              </a:rPr>
              <a:t>匀速转动，磁场的磁感应强度为</a:t>
            </a:r>
            <a:r>
              <a:rPr lang="en-US" altLang="zh-CN" sz="2800" b="1" dirty="0">
                <a:latin typeface="宋体" panose="02010600030101010101" pitchFamily="2" charset="-122"/>
              </a:rPr>
              <a:t>B</a:t>
            </a:r>
            <a:r>
              <a:rPr lang="zh-CN" altLang="en-US" sz="2800" b="1" dirty="0">
                <a:latin typeface="宋体" panose="02010600030101010101" pitchFamily="2" charset="-122"/>
              </a:rPr>
              <a:t>，求杆</a:t>
            </a:r>
            <a:r>
              <a:rPr lang="en-US" altLang="zh-CN" sz="2800" b="1" dirty="0">
                <a:latin typeface="宋体" panose="02010600030101010101" pitchFamily="2" charset="-122"/>
              </a:rPr>
              <a:t>OA</a:t>
            </a:r>
            <a:r>
              <a:rPr lang="zh-CN" altLang="en-US" sz="2800" b="1" dirty="0">
                <a:latin typeface="宋体" panose="02010600030101010101" pitchFamily="2" charset="-122"/>
              </a:rPr>
              <a:t>两端的电势差。（</a:t>
            </a:r>
            <a:r>
              <a:rPr lang="en-US" altLang="zh-CN" sz="2800" b="1" dirty="0">
                <a:latin typeface="宋体" panose="02010600030101010101" pitchFamily="2" charset="-122"/>
              </a:rPr>
              <a:t>2</a:t>
            </a:r>
            <a:r>
              <a:rPr lang="zh-CN" altLang="en-US" sz="2800" b="1" dirty="0">
                <a:latin typeface="宋体" panose="02010600030101010101" pitchFamily="2" charset="-122"/>
              </a:rPr>
              <a:t>种方法）</a:t>
            </a:r>
            <a:endParaRPr lang="zh-CN" altLang="en-US" sz="2800" b="1" dirty="0">
              <a:latin typeface="宋体" panose="02010600030101010101" pitchFamily="2" charset="-122"/>
            </a:endParaRPr>
          </a:p>
        </p:txBody>
      </p:sp>
      <p:grpSp>
        <p:nvGrpSpPr>
          <p:cNvPr id="90115" name="组合 90114"/>
          <p:cNvGrpSpPr/>
          <p:nvPr/>
        </p:nvGrpSpPr>
        <p:grpSpPr>
          <a:xfrm>
            <a:off x="5013960" y="2803525"/>
            <a:ext cx="3040063" cy="3254375"/>
            <a:chOff x="3732" y="1979"/>
            <a:chExt cx="1915" cy="2050"/>
          </a:xfrm>
        </p:grpSpPr>
        <p:grpSp>
          <p:nvGrpSpPr>
            <p:cNvPr id="90116" name="组合 90115"/>
            <p:cNvGrpSpPr/>
            <p:nvPr/>
          </p:nvGrpSpPr>
          <p:grpSpPr>
            <a:xfrm>
              <a:off x="3733" y="2106"/>
              <a:ext cx="1914" cy="100"/>
              <a:chOff x="3733" y="2106"/>
              <a:chExt cx="1914" cy="100"/>
            </a:xfrm>
          </p:grpSpPr>
          <p:grpSp>
            <p:nvGrpSpPr>
              <p:cNvPr id="90117" name="组合 90116"/>
              <p:cNvGrpSpPr/>
              <p:nvPr/>
            </p:nvGrpSpPr>
            <p:grpSpPr>
              <a:xfrm>
                <a:off x="3733" y="2106"/>
                <a:ext cx="91" cy="91"/>
                <a:chOff x="3733" y="2106"/>
                <a:chExt cx="91" cy="91"/>
              </a:xfrm>
            </p:grpSpPr>
            <p:sp>
              <p:nvSpPr>
                <p:cNvPr id="90118" name="直接连接符 9011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19" name="直接连接符 9011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20" name="组合 90119"/>
              <p:cNvGrpSpPr/>
              <p:nvPr/>
            </p:nvGrpSpPr>
            <p:grpSpPr>
              <a:xfrm>
                <a:off x="4195" y="2106"/>
                <a:ext cx="91" cy="91"/>
                <a:chOff x="3733" y="2106"/>
                <a:chExt cx="91" cy="91"/>
              </a:xfrm>
            </p:grpSpPr>
            <p:sp>
              <p:nvSpPr>
                <p:cNvPr id="90121" name="直接连接符 90120"/>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22" name="直接连接符 90121"/>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23" name="组合 90122"/>
              <p:cNvGrpSpPr/>
              <p:nvPr/>
            </p:nvGrpSpPr>
            <p:grpSpPr>
              <a:xfrm>
                <a:off x="4640" y="2115"/>
                <a:ext cx="91" cy="91"/>
                <a:chOff x="3733" y="2106"/>
                <a:chExt cx="91" cy="91"/>
              </a:xfrm>
            </p:grpSpPr>
            <p:sp>
              <p:nvSpPr>
                <p:cNvPr id="90124" name="直接连接符 90123"/>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25" name="直接连接符 90124"/>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26" name="组合 90125"/>
              <p:cNvGrpSpPr/>
              <p:nvPr/>
            </p:nvGrpSpPr>
            <p:grpSpPr>
              <a:xfrm>
                <a:off x="5094" y="2106"/>
                <a:ext cx="91" cy="91"/>
                <a:chOff x="3733" y="2106"/>
                <a:chExt cx="91" cy="91"/>
              </a:xfrm>
            </p:grpSpPr>
            <p:sp>
              <p:nvSpPr>
                <p:cNvPr id="90127" name="直接连接符 90126"/>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28" name="直接连接符 90127"/>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29" name="组合 90128"/>
              <p:cNvGrpSpPr/>
              <p:nvPr/>
            </p:nvGrpSpPr>
            <p:grpSpPr>
              <a:xfrm>
                <a:off x="5556" y="2106"/>
                <a:ext cx="91" cy="91"/>
                <a:chOff x="3733" y="2106"/>
                <a:chExt cx="91" cy="91"/>
              </a:xfrm>
            </p:grpSpPr>
            <p:sp>
              <p:nvSpPr>
                <p:cNvPr id="90130" name="直接连接符 90129"/>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31" name="直接连接符 90130"/>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90132" name="组合 90131"/>
            <p:cNvGrpSpPr/>
            <p:nvPr/>
          </p:nvGrpSpPr>
          <p:grpSpPr>
            <a:xfrm>
              <a:off x="3733" y="2568"/>
              <a:ext cx="1914" cy="100"/>
              <a:chOff x="3733" y="2106"/>
              <a:chExt cx="1914" cy="100"/>
            </a:xfrm>
          </p:grpSpPr>
          <p:grpSp>
            <p:nvGrpSpPr>
              <p:cNvPr id="90133" name="组合 90132"/>
              <p:cNvGrpSpPr/>
              <p:nvPr/>
            </p:nvGrpSpPr>
            <p:grpSpPr>
              <a:xfrm>
                <a:off x="3733" y="2106"/>
                <a:ext cx="91" cy="91"/>
                <a:chOff x="3733" y="2106"/>
                <a:chExt cx="91" cy="91"/>
              </a:xfrm>
            </p:grpSpPr>
            <p:sp>
              <p:nvSpPr>
                <p:cNvPr id="90134" name="直接连接符 90133"/>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35" name="直接连接符 90134"/>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36" name="组合 90135"/>
              <p:cNvGrpSpPr/>
              <p:nvPr/>
            </p:nvGrpSpPr>
            <p:grpSpPr>
              <a:xfrm>
                <a:off x="4195" y="2106"/>
                <a:ext cx="91" cy="91"/>
                <a:chOff x="3733" y="2106"/>
                <a:chExt cx="91" cy="91"/>
              </a:xfrm>
            </p:grpSpPr>
            <p:sp>
              <p:nvSpPr>
                <p:cNvPr id="90137" name="直接连接符 90136"/>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38" name="直接连接符 90137"/>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39" name="组合 90138"/>
              <p:cNvGrpSpPr/>
              <p:nvPr/>
            </p:nvGrpSpPr>
            <p:grpSpPr>
              <a:xfrm>
                <a:off x="4640" y="2115"/>
                <a:ext cx="91" cy="91"/>
                <a:chOff x="3733" y="2106"/>
                <a:chExt cx="91" cy="91"/>
              </a:xfrm>
            </p:grpSpPr>
            <p:sp>
              <p:nvSpPr>
                <p:cNvPr id="90140" name="直接连接符 90139"/>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41" name="直接连接符 90140"/>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42" name="组合 90141"/>
              <p:cNvGrpSpPr/>
              <p:nvPr/>
            </p:nvGrpSpPr>
            <p:grpSpPr>
              <a:xfrm>
                <a:off x="5094" y="2106"/>
                <a:ext cx="91" cy="91"/>
                <a:chOff x="3733" y="2106"/>
                <a:chExt cx="91" cy="91"/>
              </a:xfrm>
            </p:grpSpPr>
            <p:sp>
              <p:nvSpPr>
                <p:cNvPr id="90143" name="直接连接符 90142"/>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44" name="直接连接符 90143"/>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45" name="组合 90144"/>
              <p:cNvGrpSpPr/>
              <p:nvPr/>
            </p:nvGrpSpPr>
            <p:grpSpPr>
              <a:xfrm>
                <a:off x="5556" y="2106"/>
                <a:ext cx="91" cy="91"/>
                <a:chOff x="3733" y="2106"/>
                <a:chExt cx="91" cy="91"/>
              </a:xfrm>
            </p:grpSpPr>
            <p:sp>
              <p:nvSpPr>
                <p:cNvPr id="90146" name="直接连接符 90145"/>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47" name="直接连接符 90146"/>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90148" name="组合 90147"/>
            <p:cNvGrpSpPr/>
            <p:nvPr/>
          </p:nvGrpSpPr>
          <p:grpSpPr>
            <a:xfrm>
              <a:off x="3732" y="3013"/>
              <a:ext cx="1914" cy="100"/>
              <a:chOff x="3733" y="2106"/>
              <a:chExt cx="1914" cy="100"/>
            </a:xfrm>
          </p:grpSpPr>
          <p:grpSp>
            <p:nvGrpSpPr>
              <p:cNvPr id="90149" name="组合 90148"/>
              <p:cNvGrpSpPr/>
              <p:nvPr/>
            </p:nvGrpSpPr>
            <p:grpSpPr>
              <a:xfrm>
                <a:off x="3733" y="2106"/>
                <a:ext cx="91" cy="91"/>
                <a:chOff x="3733" y="2106"/>
                <a:chExt cx="91" cy="91"/>
              </a:xfrm>
            </p:grpSpPr>
            <p:sp>
              <p:nvSpPr>
                <p:cNvPr id="90150" name="直接连接符 90149"/>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51" name="直接连接符 90150"/>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52" name="组合 90151"/>
              <p:cNvGrpSpPr/>
              <p:nvPr/>
            </p:nvGrpSpPr>
            <p:grpSpPr>
              <a:xfrm>
                <a:off x="4195" y="2106"/>
                <a:ext cx="91" cy="91"/>
                <a:chOff x="3733" y="2106"/>
                <a:chExt cx="91" cy="91"/>
              </a:xfrm>
            </p:grpSpPr>
            <p:sp>
              <p:nvSpPr>
                <p:cNvPr id="90153" name="直接连接符 90152"/>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54" name="直接连接符 90153"/>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55" name="组合 90154"/>
              <p:cNvGrpSpPr/>
              <p:nvPr/>
            </p:nvGrpSpPr>
            <p:grpSpPr>
              <a:xfrm>
                <a:off x="4640" y="2115"/>
                <a:ext cx="91" cy="91"/>
                <a:chOff x="3733" y="2106"/>
                <a:chExt cx="91" cy="91"/>
              </a:xfrm>
            </p:grpSpPr>
            <p:sp>
              <p:nvSpPr>
                <p:cNvPr id="90156" name="直接连接符 90155"/>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57" name="直接连接符 90156"/>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58" name="组合 90157"/>
              <p:cNvGrpSpPr/>
              <p:nvPr/>
            </p:nvGrpSpPr>
            <p:grpSpPr>
              <a:xfrm>
                <a:off x="5094" y="2106"/>
                <a:ext cx="91" cy="91"/>
                <a:chOff x="3733" y="2106"/>
                <a:chExt cx="91" cy="91"/>
              </a:xfrm>
            </p:grpSpPr>
            <p:sp>
              <p:nvSpPr>
                <p:cNvPr id="90159" name="直接连接符 90158"/>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60" name="直接连接符 90159"/>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61" name="组合 90160"/>
              <p:cNvGrpSpPr/>
              <p:nvPr/>
            </p:nvGrpSpPr>
            <p:grpSpPr>
              <a:xfrm>
                <a:off x="5556" y="2106"/>
                <a:ext cx="91" cy="91"/>
                <a:chOff x="3733" y="2106"/>
                <a:chExt cx="91" cy="91"/>
              </a:xfrm>
            </p:grpSpPr>
            <p:sp>
              <p:nvSpPr>
                <p:cNvPr id="90162" name="直接连接符 9016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63" name="直接连接符 9016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90164" name="组合 90163"/>
            <p:cNvGrpSpPr/>
            <p:nvPr/>
          </p:nvGrpSpPr>
          <p:grpSpPr>
            <a:xfrm>
              <a:off x="3733" y="3466"/>
              <a:ext cx="1914" cy="100"/>
              <a:chOff x="3733" y="2106"/>
              <a:chExt cx="1914" cy="100"/>
            </a:xfrm>
          </p:grpSpPr>
          <p:grpSp>
            <p:nvGrpSpPr>
              <p:cNvPr id="90165" name="组合 90164"/>
              <p:cNvGrpSpPr/>
              <p:nvPr/>
            </p:nvGrpSpPr>
            <p:grpSpPr>
              <a:xfrm>
                <a:off x="3733" y="2106"/>
                <a:ext cx="91" cy="91"/>
                <a:chOff x="3733" y="2106"/>
                <a:chExt cx="91" cy="91"/>
              </a:xfrm>
            </p:grpSpPr>
            <p:sp>
              <p:nvSpPr>
                <p:cNvPr id="90166" name="直接连接符 90165"/>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67" name="直接连接符 90166"/>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68" name="组合 90167"/>
              <p:cNvGrpSpPr/>
              <p:nvPr/>
            </p:nvGrpSpPr>
            <p:grpSpPr>
              <a:xfrm>
                <a:off x="4195" y="2106"/>
                <a:ext cx="91" cy="91"/>
                <a:chOff x="3733" y="2106"/>
                <a:chExt cx="91" cy="91"/>
              </a:xfrm>
            </p:grpSpPr>
            <p:sp>
              <p:nvSpPr>
                <p:cNvPr id="90169" name="直接连接符 90168"/>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70" name="直接连接符 90169"/>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71" name="组合 90170"/>
              <p:cNvGrpSpPr/>
              <p:nvPr/>
            </p:nvGrpSpPr>
            <p:grpSpPr>
              <a:xfrm>
                <a:off x="4640" y="2115"/>
                <a:ext cx="91" cy="91"/>
                <a:chOff x="3733" y="2106"/>
                <a:chExt cx="91" cy="91"/>
              </a:xfrm>
            </p:grpSpPr>
            <p:sp>
              <p:nvSpPr>
                <p:cNvPr id="90172" name="直接连接符 9017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73" name="直接连接符 9017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74" name="组合 90173"/>
              <p:cNvGrpSpPr/>
              <p:nvPr/>
            </p:nvGrpSpPr>
            <p:grpSpPr>
              <a:xfrm>
                <a:off x="5094" y="2106"/>
                <a:ext cx="91" cy="91"/>
                <a:chOff x="3733" y="2106"/>
                <a:chExt cx="91" cy="91"/>
              </a:xfrm>
            </p:grpSpPr>
            <p:sp>
              <p:nvSpPr>
                <p:cNvPr id="90175" name="直接连接符 90174"/>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76" name="直接连接符 90175"/>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77" name="组合 90176"/>
              <p:cNvGrpSpPr/>
              <p:nvPr/>
            </p:nvGrpSpPr>
            <p:grpSpPr>
              <a:xfrm>
                <a:off x="5556" y="2106"/>
                <a:ext cx="91" cy="91"/>
                <a:chOff x="3733" y="2106"/>
                <a:chExt cx="91" cy="91"/>
              </a:xfrm>
            </p:grpSpPr>
            <p:sp>
              <p:nvSpPr>
                <p:cNvPr id="90178" name="直接连接符 9017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79" name="直接连接符 9017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90180" name="组合 90179"/>
            <p:cNvGrpSpPr/>
            <p:nvPr/>
          </p:nvGrpSpPr>
          <p:grpSpPr>
            <a:xfrm>
              <a:off x="3733" y="3929"/>
              <a:ext cx="1914" cy="100"/>
              <a:chOff x="3733" y="2106"/>
              <a:chExt cx="1914" cy="100"/>
            </a:xfrm>
          </p:grpSpPr>
          <p:grpSp>
            <p:nvGrpSpPr>
              <p:cNvPr id="90181" name="组合 90180"/>
              <p:cNvGrpSpPr/>
              <p:nvPr/>
            </p:nvGrpSpPr>
            <p:grpSpPr>
              <a:xfrm>
                <a:off x="3733" y="2106"/>
                <a:ext cx="91" cy="91"/>
                <a:chOff x="3733" y="2106"/>
                <a:chExt cx="91" cy="91"/>
              </a:xfrm>
            </p:grpSpPr>
            <p:sp>
              <p:nvSpPr>
                <p:cNvPr id="90182" name="直接连接符 9018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83" name="直接连接符 9018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84" name="组合 90183"/>
              <p:cNvGrpSpPr/>
              <p:nvPr/>
            </p:nvGrpSpPr>
            <p:grpSpPr>
              <a:xfrm>
                <a:off x="4195" y="2106"/>
                <a:ext cx="91" cy="91"/>
                <a:chOff x="3733" y="2106"/>
                <a:chExt cx="91" cy="91"/>
              </a:xfrm>
            </p:grpSpPr>
            <p:sp>
              <p:nvSpPr>
                <p:cNvPr id="90185" name="直接连接符 90184"/>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86" name="直接连接符 90185"/>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87" name="组合 90186"/>
              <p:cNvGrpSpPr/>
              <p:nvPr/>
            </p:nvGrpSpPr>
            <p:grpSpPr>
              <a:xfrm>
                <a:off x="4640" y="2115"/>
                <a:ext cx="91" cy="91"/>
                <a:chOff x="3733" y="2106"/>
                <a:chExt cx="91" cy="91"/>
              </a:xfrm>
            </p:grpSpPr>
            <p:sp>
              <p:nvSpPr>
                <p:cNvPr id="90188" name="直接连接符 9018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89" name="直接连接符 9018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90" name="组合 90189"/>
              <p:cNvGrpSpPr/>
              <p:nvPr/>
            </p:nvGrpSpPr>
            <p:grpSpPr>
              <a:xfrm>
                <a:off x="5094" y="2106"/>
                <a:ext cx="91" cy="91"/>
                <a:chOff x="3733" y="2106"/>
                <a:chExt cx="91" cy="91"/>
              </a:xfrm>
            </p:grpSpPr>
            <p:sp>
              <p:nvSpPr>
                <p:cNvPr id="90191" name="直接连接符 90190"/>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92" name="直接连接符 90191"/>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90193" name="组合 90192"/>
              <p:cNvGrpSpPr/>
              <p:nvPr/>
            </p:nvGrpSpPr>
            <p:grpSpPr>
              <a:xfrm>
                <a:off x="5556" y="2106"/>
                <a:ext cx="91" cy="91"/>
                <a:chOff x="3733" y="2106"/>
                <a:chExt cx="91" cy="91"/>
              </a:xfrm>
            </p:grpSpPr>
            <p:sp>
              <p:nvSpPr>
                <p:cNvPr id="90194" name="直接连接符 90193"/>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90195" name="直接连接符 90194"/>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sp>
          <p:nvSpPr>
            <p:cNvPr id="90196" name="椭圆 90195"/>
            <p:cNvSpPr/>
            <p:nvPr/>
          </p:nvSpPr>
          <p:spPr>
            <a:xfrm>
              <a:off x="4032" y="2396"/>
              <a:ext cx="1315" cy="1315"/>
            </a:xfrm>
            <a:prstGeom prst="ellipse">
              <a:avLst/>
            </a:prstGeom>
            <a:noFill/>
            <a:ln w="34925" cap="flat" cmpd="sng">
              <a:solidFill>
                <a:schemeClr val="tx1"/>
              </a:solidFill>
              <a:prstDash val="dash"/>
              <a:headEnd type="none" w="med" len="med"/>
              <a:tailEnd type="none" w="med" len="med"/>
            </a:ln>
          </p:spPr>
          <p:txBody>
            <a:bodyPr/>
            <a:p>
              <a:endParaRPr lang="zh-CN" altLang="en-US"/>
            </a:p>
          </p:txBody>
        </p:sp>
        <p:sp>
          <p:nvSpPr>
            <p:cNvPr id="90197" name="直接连接符 90196"/>
            <p:cNvSpPr/>
            <p:nvPr/>
          </p:nvSpPr>
          <p:spPr>
            <a:xfrm flipV="1">
              <a:off x="4694" y="2704"/>
              <a:ext cx="545" cy="363"/>
            </a:xfrm>
            <a:prstGeom prst="line">
              <a:avLst/>
            </a:prstGeom>
            <a:ln w="34925" cap="flat" cmpd="sng">
              <a:solidFill>
                <a:srgbClr val="0000FF"/>
              </a:solidFill>
              <a:prstDash val="solid"/>
              <a:headEnd type="none" w="med" len="med"/>
              <a:tailEnd type="none" w="med" len="med"/>
            </a:ln>
          </p:spPr>
        </p:sp>
        <p:sp>
          <p:nvSpPr>
            <p:cNvPr id="90198" name="直接连接符 90197"/>
            <p:cNvSpPr/>
            <p:nvPr/>
          </p:nvSpPr>
          <p:spPr>
            <a:xfrm rot="-3418867" flipV="1">
              <a:off x="4413" y="2541"/>
              <a:ext cx="545" cy="363"/>
            </a:xfrm>
            <a:prstGeom prst="line">
              <a:avLst/>
            </a:prstGeom>
            <a:ln w="34925" cap="flat" cmpd="sng">
              <a:solidFill>
                <a:srgbClr val="0000FF"/>
              </a:solidFill>
              <a:prstDash val="dash"/>
              <a:headEnd type="none" w="med" len="med"/>
              <a:tailEnd type="none" w="med" len="med"/>
            </a:ln>
          </p:spPr>
        </p:sp>
        <p:sp>
          <p:nvSpPr>
            <p:cNvPr id="90199" name="任意多边形 90198"/>
            <p:cNvSpPr/>
            <p:nvPr/>
          </p:nvSpPr>
          <p:spPr>
            <a:xfrm rot="-10547679" flipH="1" flipV="1">
              <a:off x="4922" y="2295"/>
              <a:ext cx="272" cy="183"/>
            </a:xfrm>
            <a:custGeom>
              <a:avLst/>
              <a:gdLst>
                <a:gd name="txL" fmla="*/ 0 w 21600"/>
                <a:gd name="txT" fmla="*/ 0 h 22520"/>
                <a:gd name="txR" fmla="*/ 21600 w 21600"/>
                <a:gd name="txB" fmla="*/ 22520 h 22520"/>
              </a:gdLst>
              <a:ahLst/>
              <a:cxnLst>
                <a:cxn ang="270">
                  <a:pos x="0" y="0"/>
                </a:cxn>
                <a:cxn ang="90">
                  <a:pos x="21580" y="22519"/>
                </a:cxn>
                <a:cxn ang="90">
                  <a:pos x="0" y="21600"/>
                </a:cxn>
              </a:cxnLst>
              <a:rect l="txL" t="txT" r="txR" b="txB"/>
              <a:pathLst>
                <a:path w="21600" h="22520" fill="none">
                  <a:moveTo>
                    <a:pt x="0" y="0"/>
                  </a:moveTo>
                  <a:arcTo wR="21600" hR="21600" stAng="-5400000" swAng="5546311"/>
                </a:path>
                <a:path w="21600" h="22520" stroke="0">
                  <a:moveTo>
                    <a:pt x="0" y="0"/>
                  </a:moveTo>
                  <a:arcTo wR="21600" hR="21600" stAng="-5400000" swAng="5546311"/>
                  <a:lnTo>
                    <a:pt x="0" y="21600"/>
                  </a:lnTo>
                  <a:close/>
                </a:path>
              </a:pathLst>
            </a:custGeom>
            <a:noFill/>
            <a:ln w="31750" cap="flat" cmpd="sng">
              <a:solidFill>
                <a:srgbClr val="FF3300"/>
              </a:solidFill>
              <a:prstDash val="solid"/>
              <a:headEnd type="none" w="med" len="med"/>
              <a:tailEnd type="none" w="med" len="med"/>
            </a:ln>
          </p:spPr>
          <p:txBody>
            <a:bodyPr/>
            <a:p>
              <a:endParaRPr lang="zh-CN" altLang="en-US"/>
            </a:p>
          </p:txBody>
        </p:sp>
        <p:sp>
          <p:nvSpPr>
            <p:cNvPr id="90200" name="直接连接符 90199"/>
            <p:cNvSpPr/>
            <p:nvPr/>
          </p:nvSpPr>
          <p:spPr>
            <a:xfrm rot="9924665">
              <a:off x="4899" y="2272"/>
              <a:ext cx="90" cy="45"/>
            </a:xfrm>
            <a:prstGeom prst="line">
              <a:avLst/>
            </a:prstGeom>
            <a:ln w="34925" cap="flat" cmpd="sng">
              <a:solidFill>
                <a:srgbClr val="FF3300"/>
              </a:solidFill>
              <a:prstDash val="solid"/>
              <a:headEnd type="none" w="med" len="med"/>
              <a:tailEnd type="triangle" w="med" len="lg"/>
            </a:ln>
          </p:spPr>
        </p:sp>
        <p:sp>
          <p:nvSpPr>
            <p:cNvPr id="90201" name="文本框 90200"/>
            <p:cNvSpPr txBox="1"/>
            <p:nvPr/>
          </p:nvSpPr>
          <p:spPr>
            <a:xfrm>
              <a:off x="4740" y="1979"/>
              <a:ext cx="408" cy="365"/>
            </a:xfrm>
            <a:prstGeom prst="rect">
              <a:avLst/>
            </a:prstGeom>
            <a:noFill/>
            <a:ln w="9525">
              <a:noFill/>
            </a:ln>
          </p:spPr>
          <p:txBody>
            <a:bodyPr>
              <a:spAutoFit/>
            </a:bodyPr>
            <a:p>
              <a:pPr>
                <a:spcBef>
                  <a:spcPct val="50000"/>
                </a:spcBef>
              </a:pPr>
              <a:r>
                <a:rPr lang="el-GR" altLang="zh-CN" sz="3200" b="1" dirty="0">
                  <a:solidFill>
                    <a:srgbClr val="FF3300"/>
                  </a:solidFill>
                  <a:latin typeface="Arial" panose="020B0604020202020204" pitchFamily="34" charset="0"/>
                  <a:cs typeface="Arial" panose="020B0604020202020204" pitchFamily="34" charset="0"/>
                </a:rPr>
                <a:t>ω</a:t>
              </a:r>
              <a:endParaRPr lang="el-GR" altLang="zh-CN" sz="3200" b="1" dirty="0">
                <a:solidFill>
                  <a:srgbClr val="FF3300"/>
                </a:solidFill>
                <a:latin typeface="Arial" panose="020B0604020202020204" pitchFamily="34" charset="0"/>
                <a:ea typeface="Arial" panose="020B0604020202020204" pitchFamily="34" charset="0"/>
              </a:endParaRPr>
            </a:p>
          </p:txBody>
        </p:sp>
        <p:sp>
          <p:nvSpPr>
            <p:cNvPr id="90202" name="文本框 90201"/>
            <p:cNvSpPr txBox="1"/>
            <p:nvPr/>
          </p:nvSpPr>
          <p:spPr>
            <a:xfrm>
              <a:off x="5239" y="2432"/>
              <a:ext cx="408" cy="365"/>
            </a:xfrm>
            <a:prstGeom prst="rect">
              <a:avLst/>
            </a:prstGeom>
            <a:noFill/>
            <a:ln w="9525">
              <a:noFill/>
            </a:ln>
          </p:spPr>
          <p:txBody>
            <a:bodyPr>
              <a:spAutoFit/>
            </a:bodyPr>
            <a:p>
              <a:pPr>
                <a:spcBef>
                  <a:spcPct val="50000"/>
                </a:spcBef>
              </a:pPr>
              <a:r>
                <a:rPr lang="en-US" altLang="zh-CN" sz="3200" b="1">
                  <a:solidFill>
                    <a:srgbClr val="0000FF"/>
                  </a:solidFill>
                  <a:latin typeface="Arial" panose="020B0604020202020204" pitchFamily="34" charset="0"/>
                  <a:cs typeface="Arial" panose="020B0604020202020204" pitchFamily="34" charset="0"/>
                </a:rPr>
                <a:t>A</a:t>
              </a:r>
              <a:endParaRPr lang="el-GR" altLang="zh-CN" sz="3200" b="1" dirty="0">
                <a:solidFill>
                  <a:srgbClr val="0000FF"/>
                </a:solidFill>
                <a:latin typeface="Arial" panose="020B0604020202020204" pitchFamily="34" charset="0"/>
                <a:ea typeface="Arial" panose="020B0604020202020204" pitchFamily="34" charset="0"/>
              </a:endParaRPr>
            </a:p>
          </p:txBody>
        </p:sp>
        <p:sp>
          <p:nvSpPr>
            <p:cNvPr id="90203" name="文本框 90202"/>
            <p:cNvSpPr txBox="1"/>
            <p:nvPr/>
          </p:nvSpPr>
          <p:spPr>
            <a:xfrm>
              <a:off x="4377" y="2929"/>
              <a:ext cx="408" cy="365"/>
            </a:xfrm>
            <a:prstGeom prst="rect">
              <a:avLst/>
            </a:prstGeom>
            <a:noFill/>
            <a:ln w="9525">
              <a:noFill/>
            </a:ln>
          </p:spPr>
          <p:txBody>
            <a:bodyPr>
              <a:spAutoFit/>
            </a:bodyPr>
            <a:p>
              <a:pPr>
                <a:spcBef>
                  <a:spcPct val="50000"/>
                </a:spcBef>
              </a:pPr>
              <a:r>
                <a:rPr lang="en-US" altLang="zh-CN" sz="3200" b="1">
                  <a:solidFill>
                    <a:srgbClr val="0000FF"/>
                  </a:solidFill>
                  <a:latin typeface="Arial" panose="020B0604020202020204" pitchFamily="34" charset="0"/>
                  <a:cs typeface="Arial" panose="020B0604020202020204" pitchFamily="34" charset="0"/>
                </a:rPr>
                <a:t>O</a:t>
              </a:r>
              <a:endParaRPr lang="el-GR" altLang="zh-CN" sz="3200" b="1" dirty="0">
                <a:solidFill>
                  <a:srgbClr val="0000FF"/>
                </a:solidFill>
                <a:latin typeface="Arial" panose="020B0604020202020204" pitchFamily="34" charset="0"/>
                <a:ea typeface="Arial" panose="020B0604020202020204" pitchFamily="34" charset="0"/>
              </a:endParaRPr>
            </a:p>
          </p:txBody>
        </p:sp>
        <p:sp>
          <p:nvSpPr>
            <p:cNvPr id="90204" name="文本框 90203"/>
            <p:cNvSpPr txBox="1"/>
            <p:nvPr/>
          </p:nvSpPr>
          <p:spPr>
            <a:xfrm>
              <a:off x="4377" y="2115"/>
              <a:ext cx="408" cy="365"/>
            </a:xfrm>
            <a:prstGeom prst="rect">
              <a:avLst/>
            </a:prstGeom>
            <a:noFill/>
            <a:ln w="9525">
              <a:noFill/>
            </a:ln>
          </p:spPr>
          <p:txBody>
            <a:bodyPr>
              <a:spAutoFit/>
            </a:bodyPr>
            <a:p>
              <a:pPr>
                <a:spcBef>
                  <a:spcPct val="50000"/>
                </a:spcBef>
              </a:pPr>
              <a:r>
                <a:rPr lang="en-US" altLang="zh-CN" sz="3200" b="1">
                  <a:solidFill>
                    <a:srgbClr val="0000FF"/>
                  </a:solidFill>
                  <a:latin typeface="Arial" panose="020B0604020202020204" pitchFamily="34" charset="0"/>
                  <a:cs typeface="Arial" panose="020B0604020202020204" pitchFamily="34" charset="0"/>
                </a:rPr>
                <a:t>A'</a:t>
              </a:r>
              <a:endParaRPr lang="en-US" altLang="zh-CN" sz="3200" b="1">
                <a:solidFill>
                  <a:srgbClr val="0000FF"/>
                </a:solidFill>
                <a:latin typeface="Arial" panose="020B0604020202020204" pitchFamily="34" charset="0"/>
                <a:ea typeface="Arial" panose="020B0604020202020204" pitchFamily="34" charset="0"/>
              </a:endParaRPr>
            </a:p>
          </p:txBody>
        </p:sp>
      </p:grpSp>
      <p:graphicFrame>
        <p:nvGraphicFramePr>
          <p:cNvPr id="90205" name="对象 90204"/>
          <p:cNvGraphicFramePr/>
          <p:nvPr/>
        </p:nvGraphicFramePr>
        <p:xfrm>
          <a:off x="849630" y="3328035"/>
          <a:ext cx="2681288" cy="1409700"/>
        </p:xfrm>
        <a:graphic>
          <a:graphicData uri="http://schemas.openxmlformats.org/presentationml/2006/ole">
            <mc:AlternateContent xmlns:mc="http://schemas.openxmlformats.org/markup-compatibility/2006">
              <mc:Choice xmlns:v="urn:schemas-microsoft-com:vml" Requires="v">
                <p:oleObj spid="_x0000_s3099" name="" r:id="rId1" imgW="748665" imgH="393700" progId="Equation.3">
                  <p:embed/>
                </p:oleObj>
              </mc:Choice>
              <mc:Fallback>
                <p:oleObj name="" r:id="rId1" imgW="748665" imgH="393700" progId="Equation.3">
                  <p:embed/>
                  <p:pic>
                    <p:nvPicPr>
                      <p:cNvPr id="0" name="图片 3098"/>
                      <p:cNvPicPr/>
                      <p:nvPr/>
                    </p:nvPicPr>
                    <p:blipFill>
                      <a:blip r:embed="rId2"/>
                      <a:stretch>
                        <a:fillRect/>
                      </a:stretch>
                    </p:blipFill>
                    <p:spPr>
                      <a:xfrm>
                        <a:off x="849630" y="3328035"/>
                        <a:ext cx="2681288" cy="1409700"/>
                      </a:xfrm>
                      <a:prstGeom prst="rect">
                        <a:avLst/>
                      </a:prstGeom>
                      <a:noFill/>
                      <a:ln w="38100">
                        <a:noFill/>
                        <a:miter/>
                      </a:ln>
                    </p:spPr>
                  </p:pic>
                </p:oleObj>
              </mc:Fallback>
            </mc:AlternateContent>
          </a:graphicData>
        </a:graphic>
      </p:graphicFrame>
      <p:sp>
        <p:nvSpPr>
          <p:cNvPr id="90206" name="文本框 90205"/>
          <p:cNvSpPr txBox="1"/>
          <p:nvPr/>
        </p:nvSpPr>
        <p:spPr>
          <a:xfrm>
            <a:off x="250825" y="434975"/>
            <a:ext cx="5918200" cy="519113"/>
          </a:xfrm>
          <a:prstGeom prst="rect">
            <a:avLst/>
          </a:prstGeom>
          <a:solidFill>
            <a:srgbClr val="FFFF66"/>
          </a:solidFill>
          <a:ln w="9525">
            <a:noFill/>
          </a:ln>
        </p:spPr>
        <p:txBody>
          <a:bodyPr>
            <a:spAutoFit/>
          </a:bodyPr>
          <a:p>
            <a:pPr>
              <a:spcBef>
                <a:spcPct val="50000"/>
              </a:spcBef>
            </a:pPr>
            <a:r>
              <a:rPr lang="zh-CN" altLang="en-US" sz="2800" b="1" dirty="0">
                <a:latin typeface="Arial" panose="020B0604020202020204" pitchFamily="34" charset="0"/>
                <a:ea typeface="楷体_GB2312" pitchFamily="49" charset="-122"/>
              </a:rPr>
              <a:t>思考４： 导体棒转动切割磁感线</a:t>
            </a:r>
            <a:endParaRPr lang="zh-CN" altLang="en-US" sz="2800" b="1" dirty="0">
              <a:latin typeface="Arial" panose="020B0604020202020204" pitchFamily="34"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0205"/>
                                        </p:tgtEl>
                                        <p:attrNameLst>
                                          <p:attrName>style.visibility</p:attrName>
                                        </p:attrNameLst>
                                      </p:cBhvr>
                                      <p:to>
                                        <p:strVal val="visible"/>
                                      </p:to>
                                    </p:set>
                                    <p:animEffect transition="in" filter="blinds(horizontal)">
                                      <p:cBhvr>
                                        <p:cTn id="7" dur="500"/>
                                        <p:tgtEl>
                                          <p:spTgt spid="90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5474" name="Group 2"/>
          <p:cNvGrpSpPr/>
          <p:nvPr/>
        </p:nvGrpSpPr>
        <p:grpSpPr>
          <a:xfrm>
            <a:off x="5184775" y="3552825"/>
            <a:ext cx="3563938" cy="2268538"/>
            <a:chOff x="1659" y="12360"/>
            <a:chExt cx="2970" cy="2028"/>
          </a:xfrm>
        </p:grpSpPr>
        <p:pic>
          <p:nvPicPr>
            <p:cNvPr id="105475" name="Picture 3"/>
            <p:cNvPicPr>
              <a:picLocks noChangeAspect="1"/>
            </p:cNvPicPr>
            <p:nvPr/>
          </p:nvPicPr>
          <p:blipFill>
            <a:blip r:embed="rId1"/>
            <a:stretch>
              <a:fillRect/>
            </a:stretch>
          </p:blipFill>
          <p:spPr>
            <a:xfrm>
              <a:off x="1659" y="12360"/>
              <a:ext cx="2970" cy="2025"/>
            </a:xfrm>
            <a:prstGeom prst="rect">
              <a:avLst/>
            </a:prstGeom>
            <a:noFill/>
            <a:ln w="9525">
              <a:noFill/>
            </a:ln>
          </p:spPr>
        </p:pic>
        <p:sp>
          <p:nvSpPr>
            <p:cNvPr id="105476" name="Text Box 4"/>
            <p:cNvSpPr txBox="1"/>
            <p:nvPr/>
          </p:nvSpPr>
          <p:spPr>
            <a:xfrm>
              <a:off x="2919" y="13920"/>
              <a:ext cx="945" cy="468"/>
            </a:xfrm>
            <a:prstGeom prst="rect">
              <a:avLst/>
            </a:prstGeom>
            <a:solidFill>
              <a:srgbClr val="FFFFFF"/>
            </a:solidFill>
            <a:ln w="9525">
              <a:noFill/>
            </a:ln>
          </p:spPr>
          <p:txBody>
            <a:bodyPr/>
            <a:p>
              <a:endParaRPr lang="zh-CN" altLang="zh-CN" dirty="0">
                <a:latin typeface="Arial" panose="020B0604020202020204" pitchFamily="34" charset="0"/>
              </a:endParaRPr>
            </a:p>
          </p:txBody>
        </p:sp>
      </p:grpSp>
      <p:sp>
        <p:nvSpPr>
          <p:cNvPr id="105477" name="Rectangle 5"/>
          <p:cNvSpPr/>
          <p:nvPr/>
        </p:nvSpPr>
        <p:spPr>
          <a:xfrm>
            <a:off x="196850" y="399415"/>
            <a:ext cx="8282305" cy="1873250"/>
          </a:xfrm>
          <a:prstGeom prst="rect">
            <a:avLst/>
          </a:prstGeom>
          <a:noFill/>
          <a:ln w="9525">
            <a:noFill/>
          </a:ln>
        </p:spPr>
        <p:txBody>
          <a:bodyPr/>
          <a:p>
            <a:pPr algn="l">
              <a:spcBef>
                <a:spcPct val="20000"/>
              </a:spcBef>
              <a:buClrTx/>
              <a:buSzTx/>
              <a:buFontTx/>
            </a:pPr>
            <a:r>
              <a:rPr lang="zh-CN" altLang="en-US" sz="2800" b="1" dirty="0">
                <a:solidFill>
                  <a:srgbClr val="0000FF"/>
                </a:solidFill>
                <a:latin typeface="Times New Roman" panose="02020603050405020304" pitchFamily="18" charset="0"/>
                <a:ea typeface="黑体" panose="02010609060101010101" pitchFamily="49" charset="-122"/>
              </a:rPr>
              <a:t>例1、有一面积为S＝100cm2的金属环，电阻为R＝0.1Ω，环中磁场变化规律如图所示，磁场方向垂直环面向里，则在t</a:t>
            </a:r>
            <a:r>
              <a:rPr lang="zh-CN" altLang="en-US" sz="2800" b="1" baseline="-25000" dirty="0">
                <a:solidFill>
                  <a:srgbClr val="0000FF"/>
                </a:solidFill>
                <a:latin typeface="Times New Roman" panose="02020603050405020304" pitchFamily="18" charset="0"/>
                <a:ea typeface="黑体" panose="02010609060101010101" pitchFamily="49" charset="-122"/>
              </a:rPr>
              <a:t>1</a:t>
            </a:r>
            <a:r>
              <a:rPr lang="zh-CN" altLang="en-US" sz="2800" b="1" dirty="0">
                <a:solidFill>
                  <a:srgbClr val="0000FF"/>
                </a:solidFill>
                <a:latin typeface="Times New Roman" panose="02020603050405020304" pitchFamily="18" charset="0"/>
                <a:ea typeface="黑体" panose="02010609060101010101" pitchFamily="49" charset="-122"/>
              </a:rPr>
              <a:t>－t</a:t>
            </a:r>
            <a:r>
              <a:rPr lang="zh-CN" altLang="en-US" sz="2800" b="1" baseline="-25000" dirty="0">
                <a:solidFill>
                  <a:srgbClr val="0000FF"/>
                </a:solidFill>
                <a:latin typeface="Times New Roman" panose="02020603050405020304" pitchFamily="18" charset="0"/>
                <a:ea typeface="黑体" panose="02010609060101010101" pitchFamily="49" charset="-122"/>
              </a:rPr>
              <a:t>2</a:t>
            </a:r>
            <a:r>
              <a:rPr lang="zh-CN" altLang="en-US" sz="2800" b="1" dirty="0">
                <a:solidFill>
                  <a:srgbClr val="0000FF"/>
                </a:solidFill>
                <a:latin typeface="Times New Roman" panose="02020603050405020304" pitchFamily="18" charset="0"/>
                <a:ea typeface="黑体" panose="02010609060101010101" pitchFamily="49" charset="-122"/>
              </a:rPr>
              <a:t>时间内通过金属环某一截</a:t>
            </a:r>
            <a:endParaRPr lang="zh-CN" altLang="en-US" sz="2800" b="1" dirty="0">
              <a:solidFill>
                <a:srgbClr val="0000FF"/>
              </a:solidFill>
              <a:latin typeface="Times New Roman" panose="02020603050405020304" pitchFamily="18" charset="0"/>
              <a:ea typeface="黑体" panose="02010609060101010101" pitchFamily="49" charset="-122"/>
            </a:endParaRPr>
          </a:p>
          <a:p>
            <a:pPr algn="l">
              <a:spcBef>
                <a:spcPct val="20000"/>
              </a:spcBef>
              <a:buClrTx/>
              <a:buSzTx/>
              <a:buFontTx/>
            </a:pPr>
            <a:r>
              <a:rPr lang="zh-CN" altLang="en-US" sz="2800" b="1" dirty="0">
                <a:solidFill>
                  <a:srgbClr val="0000FF"/>
                </a:solidFill>
                <a:latin typeface="Times New Roman" panose="02020603050405020304" pitchFamily="18" charset="0"/>
                <a:ea typeface="黑体" panose="02010609060101010101" pitchFamily="49" charset="-122"/>
              </a:rPr>
              <a:t>面的电荷量为多少？</a:t>
            </a:r>
            <a:endParaRPr lang="zh-CN" altLang="en-US" sz="2800" b="1" dirty="0">
              <a:solidFill>
                <a:srgbClr val="0000FF"/>
              </a:solidFill>
              <a:latin typeface="Times New Roman" panose="02020603050405020304" pitchFamily="18" charset="0"/>
              <a:ea typeface="黑体" panose="02010609060101010101" pitchFamily="49" charset="-122"/>
            </a:endParaRPr>
          </a:p>
        </p:txBody>
      </p:sp>
      <p:graphicFrame>
        <p:nvGraphicFramePr>
          <p:cNvPr id="105478" name="Object 6"/>
          <p:cNvGraphicFramePr>
            <a:graphicFrameLocks noChangeAspect="1"/>
          </p:cNvGraphicFramePr>
          <p:nvPr/>
        </p:nvGraphicFramePr>
        <p:xfrm>
          <a:off x="611188" y="2255838"/>
          <a:ext cx="1376362" cy="1103312"/>
        </p:xfrm>
        <a:graphic>
          <a:graphicData uri="http://schemas.openxmlformats.org/presentationml/2006/ole">
            <mc:AlternateContent xmlns:mc="http://schemas.openxmlformats.org/markup-compatibility/2006">
              <mc:Choice xmlns:v="urn:schemas-microsoft-com:vml" Requires="v">
                <p:oleObj spid="_x0000_s3112" name="" r:id="rId2" imgW="443865" imgH="355600" progId="Equation.3">
                  <p:embed/>
                </p:oleObj>
              </mc:Choice>
              <mc:Fallback>
                <p:oleObj name="" r:id="rId2" imgW="443865" imgH="355600" progId="Equation.3">
                  <p:embed/>
                  <p:pic>
                    <p:nvPicPr>
                      <p:cNvPr id="0" name="图片 3111"/>
                      <p:cNvPicPr/>
                      <p:nvPr/>
                    </p:nvPicPr>
                    <p:blipFill>
                      <a:blip r:embed="rId3"/>
                      <a:stretch>
                        <a:fillRect/>
                      </a:stretch>
                    </p:blipFill>
                    <p:spPr>
                      <a:xfrm>
                        <a:off x="611188" y="2255838"/>
                        <a:ext cx="1376362" cy="1103312"/>
                      </a:xfrm>
                      <a:prstGeom prst="rect">
                        <a:avLst/>
                      </a:prstGeom>
                      <a:noFill/>
                      <a:ln w="38100">
                        <a:noFill/>
                        <a:miter/>
                      </a:ln>
                    </p:spPr>
                  </p:pic>
                </p:oleObj>
              </mc:Fallback>
            </mc:AlternateContent>
          </a:graphicData>
        </a:graphic>
      </p:graphicFrame>
      <p:graphicFrame>
        <p:nvGraphicFramePr>
          <p:cNvPr id="105479" name="Object 7"/>
          <p:cNvGraphicFramePr>
            <a:graphicFrameLocks noChangeAspect="1"/>
          </p:cNvGraphicFramePr>
          <p:nvPr/>
        </p:nvGraphicFramePr>
        <p:xfrm>
          <a:off x="1116013" y="3984625"/>
          <a:ext cx="2474912" cy="1063625"/>
        </p:xfrm>
        <a:graphic>
          <a:graphicData uri="http://schemas.openxmlformats.org/presentationml/2006/ole">
            <mc:AlternateContent xmlns:mc="http://schemas.openxmlformats.org/markup-compatibility/2006">
              <mc:Choice xmlns:v="urn:schemas-microsoft-com:vml" Requires="v">
                <p:oleObj spid="_x0000_s3116" name="" r:id="rId4" imgW="799465" imgH="342900" progId="Equation.3">
                  <p:embed/>
                </p:oleObj>
              </mc:Choice>
              <mc:Fallback>
                <p:oleObj name="" r:id="rId4" imgW="799465" imgH="342900" progId="Equation.3">
                  <p:embed/>
                  <p:pic>
                    <p:nvPicPr>
                      <p:cNvPr id="0" name="图片 3115"/>
                      <p:cNvPicPr/>
                      <p:nvPr/>
                    </p:nvPicPr>
                    <p:blipFill>
                      <a:blip r:embed="rId5"/>
                      <a:stretch>
                        <a:fillRect/>
                      </a:stretch>
                    </p:blipFill>
                    <p:spPr>
                      <a:xfrm>
                        <a:off x="1116013" y="3984625"/>
                        <a:ext cx="2474912" cy="1063625"/>
                      </a:xfrm>
                      <a:prstGeom prst="rect">
                        <a:avLst/>
                      </a:prstGeom>
                      <a:noFill/>
                      <a:ln w="9525" cap="flat" cmpd="sng">
                        <a:solidFill>
                          <a:srgbClr val="0000CC"/>
                        </a:solidFill>
                        <a:prstDash val="solid"/>
                        <a:miter/>
                        <a:headEnd type="none" w="med" len="med"/>
                        <a:tailEnd type="none" w="med" len="med"/>
                      </a:ln>
                    </p:spPr>
                  </p:pic>
                </p:oleObj>
              </mc:Fallback>
            </mc:AlternateContent>
          </a:graphicData>
        </a:graphic>
      </p:graphicFrame>
      <p:graphicFrame>
        <p:nvGraphicFramePr>
          <p:cNvPr id="105480" name="Object 8"/>
          <p:cNvGraphicFramePr>
            <a:graphicFrameLocks noChangeAspect="1"/>
          </p:cNvGraphicFramePr>
          <p:nvPr/>
        </p:nvGraphicFramePr>
        <p:xfrm>
          <a:off x="755650" y="3408363"/>
          <a:ext cx="3500438" cy="590550"/>
        </p:xfrm>
        <a:graphic>
          <a:graphicData uri="http://schemas.openxmlformats.org/presentationml/2006/ole">
            <mc:AlternateContent xmlns:mc="http://schemas.openxmlformats.org/markup-compatibility/2006">
              <mc:Choice xmlns:v="urn:schemas-microsoft-com:vml" Requires="v">
                <p:oleObj spid="_x0000_s3115" name="" r:id="rId6" imgW="1129665" imgH="190500" progId="Equation.3">
                  <p:embed/>
                </p:oleObj>
              </mc:Choice>
              <mc:Fallback>
                <p:oleObj name="" r:id="rId6" imgW="1129665" imgH="190500" progId="Equation.3">
                  <p:embed/>
                  <p:pic>
                    <p:nvPicPr>
                      <p:cNvPr id="0" name="图片 3114"/>
                      <p:cNvPicPr/>
                      <p:nvPr/>
                    </p:nvPicPr>
                    <p:blipFill>
                      <a:blip r:embed="rId7"/>
                      <a:stretch>
                        <a:fillRect/>
                      </a:stretch>
                    </p:blipFill>
                    <p:spPr>
                      <a:xfrm>
                        <a:off x="755650" y="3408363"/>
                        <a:ext cx="3500438" cy="590550"/>
                      </a:xfrm>
                      <a:prstGeom prst="rect">
                        <a:avLst/>
                      </a:prstGeom>
                      <a:noFill/>
                      <a:ln w="38100">
                        <a:noFill/>
                        <a:miter/>
                      </a:ln>
                    </p:spPr>
                  </p:pic>
                </p:oleObj>
              </mc:Fallback>
            </mc:AlternateContent>
          </a:graphicData>
        </a:graphic>
      </p:graphicFrame>
      <p:graphicFrame>
        <p:nvGraphicFramePr>
          <p:cNvPr id="105481" name="Object 9"/>
          <p:cNvGraphicFramePr>
            <a:graphicFrameLocks noChangeAspect="1"/>
          </p:cNvGraphicFramePr>
          <p:nvPr/>
        </p:nvGraphicFramePr>
        <p:xfrm>
          <a:off x="971550" y="5135563"/>
          <a:ext cx="2987675" cy="1063625"/>
        </p:xfrm>
        <a:graphic>
          <a:graphicData uri="http://schemas.openxmlformats.org/presentationml/2006/ole">
            <mc:AlternateContent xmlns:mc="http://schemas.openxmlformats.org/markup-compatibility/2006">
              <mc:Choice xmlns:v="urn:schemas-microsoft-com:vml" Requires="v">
                <p:oleObj spid="_x0000_s3114" name="" r:id="rId8" imgW="965200" imgH="342900" progId="Equation.3">
                  <p:embed/>
                </p:oleObj>
              </mc:Choice>
              <mc:Fallback>
                <p:oleObj name="" r:id="rId8" imgW="965200" imgH="342900" progId="Equation.3">
                  <p:embed/>
                  <p:pic>
                    <p:nvPicPr>
                      <p:cNvPr id="0" name="图片 3113"/>
                      <p:cNvPicPr/>
                      <p:nvPr/>
                    </p:nvPicPr>
                    <p:blipFill>
                      <a:blip r:embed="rId9"/>
                      <a:stretch>
                        <a:fillRect/>
                      </a:stretch>
                    </p:blipFill>
                    <p:spPr>
                      <a:xfrm>
                        <a:off x="971550" y="5135563"/>
                        <a:ext cx="2987675" cy="1063625"/>
                      </a:xfrm>
                      <a:prstGeom prst="rect">
                        <a:avLst/>
                      </a:prstGeom>
                      <a:noFill/>
                      <a:ln w="38100">
                        <a:noFill/>
                        <a:miter/>
                      </a:ln>
                    </p:spPr>
                  </p:pic>
                </p:oleObj>
              </mc:Fallback>
            </mc:AlternateContent>
          </a:graphicData>
        </a:graphic>
      </p:graphicFrame>
      <p:graphicFrame>
        <p:nvGraphicFramePr>
          <p:cNvPr id="105482" name="Object 10"/>
          <p:cNvGraphicFramePr>
            <a:graphicFrameLocks noChangeAspect="1"/>
          </p:cNvGraphicFramePr>
          <p:nvPr/>
        </p:nvGraphicFramePr>
        <p:xfrm>
          <a:off x="2484438" y="2274888"/>
          <a:ext cx="2436812" cy="1103312"/>
        </p:xfrm>
        <a:graphic>
          <a:graphicData uri="http://schemas.openxmlformats.org/presentationml/2006/ole">
            <mc:AlternateContent xmlns:mc="http://schemas.openxmlformats.org/markup-compatibility/2006">
              <mc:Choice xmlns:v="urn:schemas-microsoft-com:vml" Requires="v">
                <p:oleObj spid="_x0000_s3113" name="" r:id="rId10" imgW="786765" imgH="355600" progId="Equation.3">
                  <p:embed/>
                </p:oleObj>
              </mc:Choice>
              <mc:Fallback>
                <p:oleObj name="" r:id="rId10" imgW="786765" imgH="355600" progId="Equation.3">
                  <p:embed/>
                  <p:pic>
                    <p:nvPicPr>
                      <p:cNvPr id="0" name="图片 3112"/>
                      <p:cNvPicPr/>
                      <p:nvPr/>
                    </p:nvPicPr>
                    <p:blipFill>
                      <a:blip r:embed="rId11"/>
                      <a:stretch>
                        <a:fillRect/>
                      </a:stretch>
                    </p:blipFill>
                    <p:spPr>
                      <a:xfrm>
                        <a:off x="2484438" y="2274888"/>
                        <a:ext cx="2436812" cy="1103312"/>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5478"/>
                                        </p:tgtEl>
                                        <p:attrNameLst>
                                          <p:attrName>style.visibility</p:attrName>
                                        </p:attrNameLst>
                                      </p:cBhvr>
                                      <p:to>
                                        <p:strVal val="visible"/>
                                      </p:to>
                                    </p:set>
                                    <p:animEffect transition="in" filter="wipe(left)">
                                      <p:cBhvr>
                                        <p:cTn id="7" dur="500"/>
                                        <p:tgtEl>
                                          <p:spTgt spid="1054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5482"/>
                                        </p:tgtEl>
                                        <p:attrNameLst>
                                          <p:attrName>style.visibility</p:attrName>
                                        </p:attrNameLst>
                                      </p:cBhvr>
                                      <p:to>
                                        <p:strVal val="visible"/>
                                      </p:to>
                                    </p:set>
                                    <p:animEffect transition="in" filter="wipe(left)">
                                      <p:cBhvr>
                                        <p:cTn id="12" dur="500"/>
                                        <p:tgtEl>
                                          <p:spTgt spid="10548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5479"/>
                                        </p:tgtEl>
                                        <p:attrNameLst>
                                          <p:attrName>style.visibility</p:attrName>
                                        </p:attrNameLst>
                                      </p:cBhvr>
                                      <p:to>
                                        <p:strVal val="visible"/>
                                      </p:to>
                                    </p:set>
                                    <p:animEffect transition="in" filter="wipe(left)">
                                      <p:cBhvr>
                                        <p:cTn id="17" dur="500"/>
                                        <p:tgtEl>
                                          <p:spTgt spid="10547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5480"/>
                                        </p:tgtEl>
                                        <p:attrNameLst>
                                          <p:attrName>style.visibility</p:attrName>
                                        </p:attrNameLst>
                                      </p:cBhvr>
                                      <p:to>
                                        <p:strVal val="visible"/>
                                      </p:to>
                                    </p:set>
                                    <p:animEffect transition="in" filter="wipe(left)">
                                      <p:cBhvr>
                                        <p:cTn id="22" dur="500"/>
                                        <p:tgtEl>
                                          <p:spTgt spid="10548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5481"/>
                                        </p:tgtEl>
                                        <p:attrNameLst>
                                          <p:attrName>style.visibility</p:attrName>
                                        </p:attrNameLst>
                                      </p:cBhvr>
                                      <p:to>
                                        <p:strVal val="visible"/>
                                      </p:to>
                                    </p:set>
                                    <p:animEffect transition="in" filter="wipe(left)">
                                      <p:cBhvr>
                                        <p:cTn id="27" dur="500"/>
                                        <p:tgtEl>
                                          <p:spTgt spid="105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12445" y="475615"/>
            <a:ext cx="8077835" cy="1906905"/>
          </a:xfrm>
          <a:prstGeom prst="rect">
            <a:avLst/>
          </a:prstGeom>
          <a:noFill/>
          <a:ln w="9525">
            <a:noFill/>
          </a:ln>
        </p:spPr>
        <p:txBody>
          <a:bodyPr wrap="square">
            <a:spAutoFit/>
          </a:bodyPr>
          <a:p>
            <a:r>
              <a:rPr lang="zh-CN" altLang="en-US" sz="2000" b="1" dirty="0">
                <a:solidFill>
                  <a:srgbClr val="0000FF"/>
                </a:solidFill>
                <a:latin typeface="Times New Roman" panose="02020603050405020304" pitchFamily="18" charset="0"/>
                <a:ea typeface="黑体" panose="02010609060101010101" pitchFamily="49" charset="-122"/>
              </a:rPr>
              <a:t>例2：如图所示，由均匀材质制成的</a:t>
            </a:r>
            <a:r>
              <a:rPr lang="zh-CN" altLang="en-US" sz="2000" b="1" dirty="0">
                <a:solidFill>
                  <a:srgbClr val="0000FF"/>
                </a:solidFill>
                <a:latin typeface="Times New Roman" panose="02020603050405020304" pitchFamily="18" charset="0"/>
                <a:ea typeface="黑体" panose="02010609060101010101" pitchFamily="49" charset="-122"/>
                <a:sym typeface="+mn-ea"/>
              </a:rPr>
              <a:t>矩形线圈</a:t>
            </a:r>
            <a:r>
              <a:rPr lang="zh-CN" altLang="en-US" sz="2000" b="1" dirty="0">
                <a:solidFill>
                  <a:srgbClr val="0000FF"/>
                </a:solidFill>
                <a:latin typeface="Times New Roman" panose="02020603050405020304" pitchFamily="18" charset="0"/>
                <a:ea typeface="黑体" panose="02010609060101010101" pitchFamily="49" charset="-122"/>
              </a:rPr>
              <a:t>长L</a:t>
            </a:r>
            <a:r>
              <a:rPr lang="zh-CN" altLang="en-US" sz="2000" b="1" baseline="-25000" dirty="0">
                <a:solidFill>
                  <a:srgbClr val="0000FF"/>
                </a:solidFill>
                <a:latin typeface="Times New Roman" panose="02020603050405020304" pitchFamily="18" charset="0"/>
                <a:ea typeface="黑体" panose="02010609060101010101" pitchFamily="49" charset="-122"/>
              </a:rPr>
              <a:t>1</a:t>
            </a:r>
            <a:r>
              <a:rPr lang="zh-CN" altLang="en-US" sz="2000" b="1" dirty="0">
                <a:solidFill>
                  <a:srgbClr val="0000FF"/>
                </a:solidFill>
                <a:latin typeface="Times New Roman" panose="02020603050405020304" pitchFamily="18" charset="0"/>
                <a:ea typeface="黑体" panose="02010609060101010101" pitchFamily="49" charset="-122"/>
              </a:rPr>
              <a:t>宽L</a:t>
            </a:r>
            <a:r>
              <a:rPr lang="zh-CN" altLang="en-US" sz="2000" b="1" baseline="-25000" dirty="0">
                <a:solidFill>
                  <a:srgbClr val="0000FF"/>
                </a:solidFill>
                <a:latin typeface="Times New Roman" panose="02020603050405020304" pitchFamily="18" charset="0"/>
                <a:ea typeface="黑体" panose="02010609060101010101" pitchFamily="49" charset="-122"/>
              </a:rPr>
              <a:t>2</a:t>
            </a:r>
            <a:r>
              <a:rPr lang="zh-CN" altLang="en-US" sz="2000" b="1" dirty="0">
                <a:solidFill>
                  <a:srgbClr val="0000FF"/>
                </a:solidFill>
                <a:latin typeface="Times New Roman" panose="02020603050405020304" pitchFamily="18" charset="0"/>
                <a:ea typeface="黑体" panose="02010609060101010101" pitchFamily="49" charset="-122"/>
              </a:rPr>
              <a:t>的电阻为R，处于磁感应强度为B的匀强磁场边缘，线圈与磁感线垂直。求：将线圈以向右的速度v匀速拉出磁场的过程中，（</a:t>
            </a:r>
            <a:r>
              <a:rPr lang="en-US" altLang="zh-CN" sz="2000" b="1" dirty="0">
                <a:solidFill>
                  <a:srgbClr val="0000FF"/>
                </a:solidFill>
                <a:latin typeface="Times New Roman" panose="02020603050405020304" pitchFamily="18" charset="0"/>
                <a:ea typeface="黑体" panose="02010609060101010101" pitchFamily="49" charset="-122"/>
              </a:rPr>
              <a:t>1</a:t>
            </a:r>
            <a:r>
              <a:rPr lang="zh-CN" altLang="en-US" sz="2000" b="1" dirty="0">
                <a:solidFill>
                  <a:srgbClr val="0000FF"/>
                </a:solidFill>
                <a:latin typeface="Times New Roman" panose="02020603050405020304" pitchFamily="18" charset="0"/>
                <a:ea typeface="黑体" panose="02010609060101010101" pitchFamily="49" charset="-122"/>
              </a:rPr>
              <a:t>）</a:t>
            </a:r>
            <a:r>
              <a:rPr lang="en-US" altLang="zh-CN" sz="2000" b="1" dirty="0">
                <a:solidFill>
                  <a:srgbClr val="0000FF"/>
                </a:solidFill>
                <a:latin typeface="Times New Roman" panose="02020603050405020304" pitchFamily="18" charset="0"/>
                <a:ea typeface="黑体" panose="02010609060101010101" pitchFamily="49" charset="-122"/>
              </a:rPr>
              <a:t>ab</a:t>
            </a:r>
            <a:r>
              <a:rPr lang="zh-CN" altLang="en-US" sz="2000" b="1" dirty="0">
                <a:solidFill>
                  <a:srgbClr val="0000FF"/>
                </a:solidFill>
                <a:latin typeface="Times New Roman" panose="02020603050405020304" pitchFamily="18" charset="0"/>
                <a:ea typeface="黑体" panose="02010609060101010101" pitchFamily="49" charset="-122"/>
              </a:rPr>
              <a:t>间的电势差</a:t>
            </a:r>
            <a:r>
              <a:rPr lang="en-US" altLang="zh-CN" sz="2000" b="1" dirty="0">
                <a:solidFill>
                  <a:srgbClr val="0000FF"/>
                </a:solidFill>
                <a:latin typeface="Times New Roman" panose="02020603050405020304" pitchFamily="18" charset="0"/>
                <a:ea typeface="黑体" panose="02010609060101010101" pitchFamily="49" charset="-122"/>
              </a:rPr>
              <a:t>U</a:t>
            </a:r>
            <a:r>
              <a:rPr lang="en-US" altLang="zh-CN" sz="2000" b="1" baseline="-25000" dirty="0">
                <a:solidFill>
                  <a:srgbClr val="0000FF"/>
                </a:solidFill>
                <a:latin typeface="Times New Roman" panose="02020603050405020304" pitchFamily="18" charset="0"/>
                <a:ea typeface="黑体" panose="02010609060101010101" pitchFamily="49" charset="-122"/>
              </a:rPr>
              <a:t>ab</a:t>
            </a:r>
            <a:r>
              <a:rPr lang="zh-CN" altLang="en-US" sz="2000" b="1" dirty="0">
                <a:solidFill>
                  <a:srgbClr val="0000FF"/>
                </a:solidFill>
                <a:latin typeface="Times New Roman" panose="02020603050405020304" pitchFamily="18" charset="0"/>
                <a:ea typeface="黑体" panose="02010609060101010101" pitchFamily="49" charset="-122"/>
              </a:rPr>
              <a:t>；（</a:t>
            </a:r>
            <a:r>
              <a:rPr lang="en-US" altLang="zh-CN" sz="2000" b="1" dirty="0">
                <a:solidFill>
                  <a:srgbClr val="0000FF"/>
                </a:solidFill>
                <a:latin typeface="Times New Roman" panose="02020603050405020304" pitchFamily="18" charset="0"/>
                <a:ea typeface="黑体" panose="02010609060101010101" pitchFamily="49" charset="-122"/>
              </a:rPr>
              <a:t>2</a:t>
            </a:r>
            <a:r>
              <a:rPr lang="zh-CN" altLang="en-US" sz="2000" b="1" dirty="0">
                <a:solidFill>
                  <a:srgbClr val="0000FF"/>
                </a:solidFill>
                <a:latin typeface="Times New Roman" panose="02020603050405020304" pitchFamily="18" charset="0"/>
                <a:ea typeface="黑体" panose="02010609060101010101" pitchFamily="49" charset="-122"/>
              </a:rPr>
              <a:t>）拉力的大小F； （</a:t>
            </a:r>
            <a:r>
              <a:rPr lang="en-US" altLang="zh-CN" sz="2000" b="1" dirty="0">
                <a:solidFill>
                  <a:srgbClr val="0000FF"/>
                </a:solidFill>
                <a:latin typeface="Times New Roman" panose="02020603050405020304" pitchFamily="18" charset="0"/>
                <a:ea typeface="黑体" panose="02010609060101010101" pitchFamily="49" charset="-122"/>
              </a:rPr>
              <a:t>3</a:t>
            </a:r>
            <a:r>
              <a:rPr lang="zh-CN" altLang="en-US" sz="2000" b="1" dirty="0">
                <a:solidFill>
                  <a:srgbClr val="0000FF"/>
                </a:solidFill>
                <a:latin typeface="Times New Roman" panose="02020603050405020304" pitchFamily="18" charset="0"/>
                <a:ea typeface="黑体" panose="02010609060101010101" pitchFamily="49" charset="-122"/>
              </a:rPr>
              <a:t>）拉力的功率P； （</a:t>
            </a:r>
            <a:r>
              <a:rPr lang="en-US" altLang="zh-CN" sz="2000" b="1" dirty="0">
                <a:solidFill>
                  <a:srgbClr val="0000FF"/>
                </a:solidFill>
                <a:latin typeface="Times New Roman" panose="02020603050405020304" pitchFamily="18" charset="0"/>
                <a:ea typeface="黑体" panose="02010609060101010101" pitchFamily="49" charset="-122"/>
              </a:rPr>
              <a:t>4</a:t>
            </a:r>
            <a:r>
              <a:rPr lang="zh-CN" altLang="en-US" sz="2000" b="1" dirty="0">
                <a:solidFill>
                  <a:srgbClr val="0000FF"/>
                </a:solidFill>
                <a:latin typeface="Times New Roman" panose="02020603050405020304" pitchFamily="18" charset="0"/>
                <a:ea typeface="黑体" panose="02010609060101010101" pitchFamily="49" charset="-122"/>
              </a:rPr>
              <a:t>）拉力做的功W； （</a:t>
            </a:r>
            <a:r>
              <a:rPr lang="en-US" altLang="zh-CN" sz="2000" b="1" dirty="0">
                <a:solidFill>
                  <a:srgbClr val="0000FF"/>
                </a:solidFill>
                <a:latin typeface="Times New Roman" panose="02020603050405020304" pitchFamily="18" charset="0"/>
                <a:ea typeface="黑体" panose="02010609060101010101" pitchFamily="49" charset="-122"/>
              </a:rPr>
              <a:t>5</a:t>
            </a:r>
            <a:r>
              <a:rPr lang="zh-CN" altLang="en-US" sz="2000" b="1" dirty="0">
                <a:solidFill>
                  <a:srgbClr val="0000FF"/>
                </a:solidFill>
                <a:latin typeface="Times New Roman" panose="02020603050405020304" pitchFamily="18" charset="0"/>
                <a:ea typeface="黑体" panose="02010609060101010101" pitchFamily="49" charset="-122"/>
              </a:rPr>
              <a:t>）线圈中产生的电热Q ；（</a:t>
            </a:r>
            <a:r>
              <a:rPr lang="en-US" altLang="zh-CN" sz="2000" b="1" dirty="0">
                <a:solidFill>
                  <a:srgbClr val="0000FF"/>
                </a:solidFill>
                <a:latin typeface="Times New Roman" panose="02020603050405020304" pitchFamily="18" charset="0"/>
                <a:ea typeface="黑体" panose="02010609060101010101" pitchFamily="49" charset="-122"/>
              </a:rPr>
              <a:t>6</a:t>
            </a:r>
            <a:r>
              <a:rPr lang="zh-CN" altLang="en-US" sz="2000" b="1" dirty="0">
                <a:solidFill>
                  <a:srgbClr val="0000FF"/>
                </a:solidFill>
                <a:latin typeface="Times New Roman" panose="02020603050405020304" pitchFamily="18" charset="0"/>
                <a:ea typeface="黑体" panose="02010609060101010101" pitchFamily="49" charset="-122"/>
              </a:rPr>
              <a:t>）通过线圈某一截面的电荷量q 。</a:t>
            </a:r>
            <a:endParaRPr lang="zh-CN" altLang="en-US" sz="2000" b="1" dirty="0">
              <a:solidFill>
                <a:srgbClr val="0000FF"/>
              </a:solidFill>
              <a:latin typeface="Times New Roman" panose="02020603050405020304" pitchFamily="18" charset="0"/>
              <a:ea typeface="黑体" panose="02010609060101010101" pitchFamily="49" charset="-122"/>
            </a:endParaRPr>
          </a:p>
          <a:p>
            <a:endParaRPr lang="zh-CN" altLang="en-US"/>
          </a:p>
        </p:txBody>
      </p:sp>
      <p:sp>
        <p:nvSpPr>
          <p:cNvPr id="12" name="文本框 11"/>
          <p:cNvSpPr txBox="1"/>
          <p:nvPr/>
        </p:nvSpPr>
        <p:spPr>
          <a:xfrm>
            <a:off x="665480" y="2012950"/>
            <a:ext cx="7924800" cy="4399915"/>
          </a:xfrm>
          <a:prstGeom prst="rect">
            <a:avLst/>
          </a:prstGeom>
          <a:noFill/>
          <a:ln w="9525">
            <a:noFill/>
          </a:ln>
        </p:spPr>
        <p:txBody>
          <a:bodyPr wrap="square">
            <a:spAutoFit/>
          </a:bodyPr>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解：这是一道基本练习题，要注意计算中所用的边长是L</a:t>
            </a:r>
            <a:r>
              <a:rPr lang="zh-CN" altLang="en-US" sz="2000" b="1" baseline="-25000" dirty="0">
                <a:solidFill>
                  <a:schemeClr val="tx1"/>
                </a:solidFill>
                <a:latin typeface="Times New Roman" panose="02020603050405020304" pitchFamily="18" charset="0"/>
                <a:ea typeface="黑体" panose="02010609060101010101" pitchFamily="49" charset="-122"/>
              </a:rPr>
              <a:t>1</a:t>
            </a:r>
            <a:r>
              <a:rPr lang="zh-CN" altLang="en-US" sz="2000" b="1" dirty="0">
                <a:solidFill>
                  <a:schemeClr val="tx1"/>
                </a:solidFill>
                <a:latin typeface="Times New Roman" panose="02020603050405020304" pitchFamily="18" charset="0"/>
                <a:ea typeface="黑体" panose="02010609060101010101" pitchFamily="49" charset="-122"/>
              </a:rPr>
              <a:t>还是L</a:t>
            </a:r>
            <a:r>
              <a:rPr lang="zh-CN" altLang="en-US" sz="2000" b="1" baseline="-25000" dirty="0">
                <a:solidFill>
                  <a:schemeClr val="tx1"/>
                </a:solidFill>
                <a:latin typeface="Times New Roman" panose="02020603050405020304" pitchFamily="18" charset="0"/>
                <a:ea typeface="黑体" panose="02010609060101010101" pitchFamily="49" charset="-122"/>
              </a:rPr>
              <a:t>2 </a:t>
            </a:r>
            <a:r>
              <a:rPr lang="zh-CN" altLang="en-US" sz="2000" b="1" dirty="0">
                <a:solidFill>
                  <a:schemeClr val="tx1"/>
                </a:solidFill>
                <a:latin typeface="Times New Roman" panose="02020603050405020304" pitchFamily="18" charset="0"/>
                <a:ea typeface="黑体" panose="02010609060101010101" pitchFamily="49" charset="-122"/>
              </a:rPr>
              <a:t>，还应该思考一下这些物理量与速度v之间有什么关系。</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rgbClr val="0000FF"/>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1</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2</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3</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4</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5</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endParaRPr lang="zh-CN" altLang="en-US" sz="2000" b="1" dirty="0">
              <a:solidFill>
                <a:schemeClr val="tx1"/>
              </a:solidFill>
              <a:latin typeface="Times New Roman" panose="02020603050405020304" pitchFamily="18" charset="0"/>
              <a:ea typeface="黑体" panose="02010609060101010101" pitchFamily="49" charset="-122"/>
            </a:endParaRPr>
          </a:p>
          <a:p>
            <a:pPr>
              <a:buClrTx/>
              <a:buSzTx/>
              <a:buFontTx/>
            </a:pPr>
            <a:r>
              <a:rPr lang="zh-CN" altLang="en-US" sz="2000" b="1" dirty="0">
                <a:solidFill>
                  <a:schemeClr val="tx1"/>
                </a:solidFill>
                <a:latin typeface="Times New Roman" panose="02020603050405020304" pitchFamily="18" charset="0"/>
                <a:ea typeface="黑体" panose="02010609060101010101" pitchFamily="49" charset="-122"/>
              </a:rPr>
              <a:t>（</a:t>
            </a:r>
            <a:r>
              <a:rPr lang="en-US" altLang="zh-CN" sz="2000" b="1" dirty="0">
                <a:solidFill>
                  <a:schemeClr val="tx1"/>
                </a:solidFill>
                <a:latin typeface="Times New Roman" panose="02020603050405020304" pitchFamily="18" charset="0"/>
                <a:ea typeface="黑体" panose="02010609060101010101" pitchFamily="49" charset="-122"/>
              </a:rPr>
              <a:t>6</a:t>
            </a:r>
            <a:r>
              <a:rPr lang="zh-CN" altLang="en-US" sz="2000" b="1" dirty="0">
                <a:solidFill>
                  <a:schemeClr val="tx1"/>
                </a:solidFill>
                <a:latin typeface="Times New Roman" panose="02020603050405020304" pitchFamily="18" charset="0"/>
                <a:ea typeface="黑体" panose="02010609060101010101" pitchFamily="49" charset="-122"/>
              </a:rPr>
              <a:t>）</a:t>
            </a:r>
            <a:endParaRPr lang="zh-CN" altLang="en-US" sz="2000" b="1" dirty="0">
              <a:solidFill>
                <a:schemeClr val="tx1"/>
              </a:solidFill>
              <a:latin typeface="Times New Roman" panose="02020603050405020304" pitchFamily="18" charset="0"/>
              <a:ea typeface="黑体" panose="02010609060101010101" pitchFamily="49" charset="-122"/>
            </a:endParaRPr>
          </a:p>
        </p:txBody>
      </p:sp>
      <p:pic>
        <p:nvPicPr>
          <p:cNvPr id="14" name="图片 13"/>
          <p:cNvPicPr/>
          <p:nvPr/>
        </p:nvPicPr>
        <p:blipFill>
          <a:blip r:embed="rId1"/>
          <a:stretch>
            <a:fillRect/>
          </a:stretch>
        </p:blipFill>
        <p:spPr>
          <a:xfrm>
            <a:off x="1538605" y="3361055"/>
            <a:ext cx="3435350" cy="585470"/>
          </a:xfrm>
          <a:prstGeom prst="rect">
            <a:avLst/>
          </a:prstGeom>
          <a:noFill/>
          <a:ln w="9525">
            <a:noFill/>
          </a:ln>
        </p:spPr>
      </p:pic>
      <p:pic>
        <p:nvPicPr>
          <p:cNvPr id="15" name="图片 14"/>
          <p:cNvPicPr/>
          <p:nvPr/>
        </p:nvPicPr>
        <p:blipFill>
          <a:blip r:embed="rId2"/>
          <a:stretch>
            <a:fillRect/>
          </a:stretch>
        </p:blipFill>
        <p:spPr>
          <a:xfrm>
            <a:off x="1538605" y="3946525"/>
            <a:ext cx="2986405" cy="601345"/>
          </a:xfrm>
          <a:prstGeom prst="rect">
            <a:avLst/>
          </a:prstGeom>
          <a:noFill/>
          <a:ln w="9525">
            <a:noFill/>
          </a:ln>
        </p:spPr>
      </p:pic>
      <p:pic>
        <p:nvPicPr>
          <p:cNvPr id="16" name="图片 15"/>
          <p:cNvPicPr/>
          <p:nvPr/>
        </p:nvPicPr>
        <p:blipFill>
          <a:blip r:embed="rId3"/>
          <a:stretch>
            <a:fillRect/>
          </a:stretch>
        </p:blipFill>
        <p:spPr>
          <a:xfrm>
            <a:off x="1598930" y="4625340"/>
            <a:ext cx="1670685" cy="612140"/>
          </a:xfrm>
          <a:prstGeom prst="rect">
            <a:avLst/>
          </a:prstGeom>
          <a:noFill/>
          <a:ln w="9525">
            <a:noFill/>
          </a:ln>
        </p:spPr>
      </p:pic>
      <p:pic>
        <p:nvPicPr>
          <p:cNvPr id="17" name="图片 16"/>
          <p:cNvPicPr/>
          <p:nvPr/>
        </p:nvPicPr>
        <p:blipFill>
          <a:blip r:embed="rId4"/>
          <a:stretch>
            <a:fillRect/>
          </a:stretch>
        </p:blipFill>
        <p:spPr>
          <a:xfrm>
            <a:off x="1538605" y="5391785"/>
            <a:ext cx="1126490" cy="347345"/>
          </a:xfrm>
          <a:prstGeom prst="rect">
            <a:avLst/>
          </a:prstGeom>
          <a:noFill/>
          <a:ln w="9525">
            <a:noFill/>
          </a:ln>
        </p:spPr>
      </p:pic>
      <p:graphicFrame>
        <p:nvGraphicFramePr>
          <p:cNvPr id="2" name="对象 -2147482617"/>
          <p:cNvGraphicFramePr>
            <a:graphicFrameLocks noChangeAspect="1"/>
          </p:cNvGraphicFramePr>
          <p:nvPr/>
        </p:nvGraphicFramePr>
        <p:xfrm>
          <a:off x="1486535" y="5810885"/>
          <a:ext cx="1880870" cy="580390"/>
        </p:xfrm>
        <a:graphic>
          <a:graphicData uri="http://schemas.openxmlformats.org/presentationml/2006/ole">
            <mc:AlternateContent xmlns:mc="http://schemas.openxmlformats.org/markup-compatibility/2006">
              <mc:Choice xmlns:v="urn:schemas-microsoft-com:vml" Requires="v">
                <p:oleObj spid="_x0000_s18" name="" r:id="rId5" imgW="1256665" imgH="393700" progId="Equation.3">
                  <p:embed/>
                </p:oleObj>
              </mc:Choice>
              <mc:Fallback>
                <p:oleObj name="" r:id="rId5" imgW="1256665" imgH="393700" progId="Equation.3">
                  <p:embed/>
                  <p:pic>
                    <p:nvPicPr>
                      <p:cNvPr id="0" name="图片 17"/>
                      <p:cNvPicPr/>
                      <p:nvPr/>
                    </p:nvPicPr>
                    <p:blipFill>
                      <a:blip r:embed="rId6"/>
                      <a:stretch>
                        <a:fillRect/>
                      </a:stretch>
                    </p:blipFill>
                    <p:spPr>
                      <a:xfrm>
                        <a:off x="1486535" y="5810885"/>
                        <a:ext cx="1880870" cy="580390"/>
                      </a:xfrm>
                      <a:prstGeom prst="rect">
                        <a:avLst/>
                      </a:prstGeom>
                      <a:noFill/>
                      <a:ln w="38100">
                        <a:noFill/>
                        <a:miter/>
                      </a:ln>
                    </p:spPr>
                  </p:pic>
                </p:oleObj>
              </mc:Fallback>
            </mc:AlternateContent>
          </a:graphicData>
        </a:graphic>
      </p:graphicFrame>
      <p:grpSp>
        <p:nvGrpSpPr>
          <p:cNvPr id="21" name="组合 20"/>
          <p:cNvGrpSpPr/>
          <p:nvPr/>
        </p:nvGrpSpPr>
        <p:grpSpPr>
          <a:xfrm>
            <a:off x="5944235" y="3017520"/>
            <a:ext cx="2480383" cy="2054988"/>
            <a:chOff x="9361" y="5293"/>
            <a:chExt cx="3501" cy="2695"/>
          </a:xfrm>
        </p:grpSpPr>
        <p:grpSp>
          <p:nvGrpSpPr>
            <p:cNvPr id="1073743560" name="组合 1073743559"/>
            <p:cNvGrpSpPr/>
            <p:nvPr/>
          </p:nvGrpSpPr>
          <p:grpSpPr>
            <a:xfrm>
              <a:off x="9361" y="5293"/>
              <a:ext cx="3501" cy="2695"/>
              <a:chOff x="7945" y="12536"/>
              <a:chExt cx="2069" cy="1520"/>
            </a:xfrm>
          </p:grpSpPr>
          <p:grpSp>
            <p:nvGrpSpPr>
              <p:cNvPr id="1073743561" name="组合 1073743560"/>
              <p:cNvGrpSpPr/>
              <p:nvPr/>
            </p:nvGrpSpPr>
            <p:grpSpPr>
              <a:xfrm>
                <a:off x="7945" y="12536"/>
                <a:ext cx="2009" cy="1520"/>
                <a:chOff x="7945" y="12536"/>
                <a:chExt cx="2009" cy="1520"/>
              </a:xfrm>
            </p:grpSpPr>
            <p:grpSp>
              <p:nvGrpSpPr>
                <p:cNvPr id="1073743562" name="组合 1073743561"/>
                <p:cNvGrpSpPr/>
                <p:nvPr/>
              </p:nvGrpSpPr>
              <p:grpSpPr>
                <a:xfrm>
                  <a:off x="7945" y="12536"/>
                  <a:ext cx="2009" cy="1520"/>
                  <a:chOff x="7945" y="12536"/>
                  <a:chExt cx="2009" cy="1520"/>
                </a:xfrm>
              </p:grpSpPr>
              <p:grpSp>
                <p:nvGrpSpPr>
                  <p:cNvPr id="1073743563" name="组合 1073743562"/>
                  <p:cNvGrpSpPr/>
                  <p:nvPr/>
                </p:nvGrpSpPr>
                <p:grpSpPr>
                  <a:xfrm>
                    <a:off x="7945" y="12536"/>
                    <a:ext cx="2009" cy="1520"/>
                    <a:chOff x="7945" y="12536"/>
                    <a:chExt cx="2009" cy="1520"/>
                  </a:xfrm>
                </p:grpSpPr>
                <p:grpSp>
                  <p:nvGrpSpPr>
                    <p:cNvPr id="1073743564" name="组合 1073743563"/>
                    <p:cNvGrpSpPr/>
                    <p:nvPr/>
                  </p:nvGrpSpPr>
                  <p:grpSpPr>
                    <a:xfrm>
                      <a:off x="8162" y="12536"/>
                      <a:ext cx="1486" cy="1520"/>
                      <a:chOff x="8162" y="12536"/>
                      <a:chExt cx="1486" cy="1520"/>
                    </a:xfrm>
                  </p:grpSpPr>
                  <p:sp>
                    <p:nvSpPr>
                      <p:cNvPr id="1073743565" name="矩形 1073743564"/>
                      <p:cNvSpPr/>
                      <p:nvPr/>
                    </p:nvSpPr>
                    <p:spPr>
                      <a:xfrm>
                        <a:off x="8322" y="12916"/>
                        <a:ext cx="1004" cy="760"/>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grpSp>
                    <p:nvGrpSpPr>
                      <p:cNvPr id="1073743566" name="组合 1073743565"/>
                      <p:cNvGrpSpPr/>
                      <p:nvPr/>
                    </p:nvGrpSpPr>
                    <p:grpSpPr>
                      <a:xfrm>
                        <a:off x="8162" y="12726"/>
                        <a:ext cx="1130" cy="1130"/>
                        <a:chOff x="4800" y="3000"/>
                        <a:chExt cx="1130" cy="1130"/>
                      </a:xfrm>
                    </p:grpSpPr>
                    <p:sp>
                      <p:nvSpPr>
                        <p:cNvPr id="1073743567" name="椭圆 1073743566"/>
                        <p:cNvSpPr/>
                        <p:nvPr/>
                      </p:nvSpPr>
                      <p:spPr>
                        <a:xfrm>
                          <a:off x="480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68" name="椭圆 1073743567"/>
                        <p:cNvSpPr/>
                        <p:nvPr/>
                      </p:nvSpPr>
                      <p:spPr>
                        <a:xfrm>
                          <a:off x="480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69" name="椭圆 1073743568"/>
                        <p:cNvSpPr/>
                        <p:nvPr/>
                      </p:nvSpPr>
                      <p:spPr>
                        <a:xfrm>
                          <a:off x="480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0" name="椭圆 1073743569"/>
                        <p:cNvSpPr/>
                        <p:nvPr/>
                      </p:nvSpPr>
                      <p:spPr>
                        <a:xfrm>
                          <a:off x="480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1" name="椭圆 1073743570"/>
                        <p:cNvSpPr/>
                        <p:nvPr/>
                      </p:nvSpPr>
                      <p:spPr>
                        <a:xfrm>
                          <a:off x="516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2" name="椭圆 1073743571"/>
                        <p:cNvSpPr/>
                        <p:nvPr/>
                      </p:nvSpPr>
                      <p:spPr>
                        <a:xfrm>
                          <a:off x="516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3" name="椭圆 1073743572"/>
                        <p:cNvSpPr/>
                        <p:nvPr/>
                      </p:nvSpPr>
                      <p:spPr>
                        <a:xfrm>
                          <a:off x="516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4" name="椭圆 1073743573"/>
                        <p:cNvSpPr/>
                        <p:nvPr/>
                      </p:nvSpPr>
                      <p:spPr>
                        <a:xfrm>
                          <a:off x="516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5" name="椭圆 1073743574"/>
                        <p:cNvSpPr/>
                        <p:nvPr/>
                      </p:nvSpPr>
                      <p:spPr>
                        <a:xfrm>
                          <a:off x="552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6" name="椭圆 1073743575"/>
                        <p:cNvSpPr/>
                        <p:nvPr/>
                      </p:nvSpPr>
                      <p:spPr>
                        <a:xfrm>
                          <a:off x="552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7" name="椭圆 1073743576"/>
                        <p:cNvSpPr/>
                        <p:nvPr/>
                      </p:nvSpPr>
                      <p:spPr>
                        <a:xfrm>
                          <a:off x="552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8" name="椭圆 1073743577"/>
                        <p:cNvSpPr/>
                        <p:nvPr/>
                      </p:nvSpPr>
                      <p:spPr>
                        <a:xfrm>
                          <a:off x="552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79" name="椭圆 1073743578"/>
                        <p:cNvSpPr/>
                        <p:nvPr/>
                      </p:nvSpPr>
                      <p:spPr>
                        <a:xfrm>
                          <a:off x="588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80" name="椭圆 1073743579"/>
                        <p:cNvSpPr/>
                        <p:nvPr/>
                      </p:nvSpPr>
                      <p:spPr>
                        <a:xfrm>
                          <a:off x="588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81" name="椭圆 1073743580"/>
                        <p:cNvSpPr/>
                        <p:nvPr/>
                      </p:nvSpPr>
                      <p:spPr>
                        <a:xfrm>
                          <a:off x="588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582" name="椭圆 1073743581"/>
                        <p:cNvSpPr/>
                        <p:nvPr/>
                      </p:nvSpPr>
                      <p:spPr>
                        <a:xfrm>
                          <a:off x="588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grpSp>
                  <p:sp>
                    <p:nvSpPr>
                      <p:cNvPr id="1073743583" name="直接连接符 1073743582"/>
                      <p:cNvSpPr/>
                      <p:nvPr/>
                    </p:nvSpPr>
                    <p:spPr>
                      <a:xfrm>
                        <a:off x="9326" y="12536"/>
                        <a:ext cx="0" cy="1520"/>
                      </a:xfrm>
                      <a:prstGeom prst="line">
                        <a:avLst/>
                      </a:prstGeom>
                      <a:ln w="9525" cap="flat" cmpd="sng">
                        <a:solidFill>
                          <a:srgbClr val="000000"/>
                        </a:solidFill>
                        <a:prstDash val="dash"/>
                        <a:headEnd type="none" w="med" len="med"/>
                        <a:tailEnd type="none" w="med" len="med"/>
                      </a:ln>
                    </p:spPr>
                  </p:sp>
                  <p:sp>
                    <p:nvSpPr>
                      <p:cNvPr id="1073743584" name="直接连接符 1073743583"/>
                      <p:cNvSpPr/>
                      <p:nvPr/>
                    </p:nvSpPr>
                    <p:spPr>
                      <a:xfrm>
                        <a:off x="9326" y="13296"/>
                        <a:ext cx="322" cy="0"/>
                      </a:xfrm>
                      <a:prstGeom prst="line">
                        <a:avLst/>
                      </a:prstGeom>
                      <a:ln w="9525" cap="flat" cmpd="sng">
                        <a:solidFill>
                          <a:srgbClr val="000000"/>
                        </a:solidFill>
                        <a:prstDash val="solid"/>
                        <a:headEnd type="none" w="med" len="med"/>
                        <a:tailEnd type="arrow" w="sm" len="sm"/>
                      </a:ln>
                    </p:spPr>
                  </p:sp>
                </p:grpSp>
                <p:sp>
                  <p:nvSpPr>
                    <p:cNvPr id="1073743585" name="文本框 1073743584"/>
                    <p:cNvSpPr txBox="1"/>
                    <p:nvPr/>
                  </p:nvSpPr>
                  <p:spPr>
                    <a:xfrm>
                      <a:off x="9512" y="13070"/>
                      <a:ext cx="442" cy="654"/>
                    </a:xfrm>
                    <a:prstGeom prst="rect">
                      <a:avLst/>
                    </a:prstGeom>
                    <a:noFill/>
                    <a:ln w="9525">
                      <a:noFill/>
                    </a:ln>
                  </p:spPr>
                  <p:txBody>
                    <a:bodyPr wrap="square"/>
                    <a:p>
                      <a:r>
                        <a:rPr lang="zh-CN" altLang="en-US"/>
                        <a:t>F</a:t>
                      </a:r>
                      <a:endParaRPr lang="zh-CN" altLang="en-US"/>
                    </a:p>
                    <a:p>
                      <a:endParaRPr lang="zh-CN" altLang="en-US"/>
                    </a:p>
                  </p:txBody>
                </p:sp>
                <p:sp>
                  <p:nvSpPr>
                    <p:cNvPr id="1073743586" name="文本框 1073743585"/>
                    <p:cNvSpPr txBox="1"/>
                    <p:nvPr/>
                  </p:nvSpPr>
                  <p:spPr>
                    <a:xfrm>
                      <a:off x="8508" y="12536"/>
                      <a:ext cx="663" cy="654"/>
                    </a:xfrm>
                    <a:prstGeom prst="rect">
                      <a:avLst/>
                    </a:prstGeom>
                    <a:noFill/>
                    <a:ln w="9525">
                      <a:noFill/>
                    </a:ln>
                  </p:spPr>
                  <p:txBody>
                    <a:bodyPr wrap="square"/>
                    <a:p>
                      <a:r>
                        <a:rPr lang="zh-CN" altLang="en-US"/>
                        <a:t>L</a:t>
                      </a:r>
                      <a:r>
                        <a:rPr lang="zh-CN" altLang="en-US" baseline="-25000"/>
                        <a:t>1</a:t>
                      </a:r>
                      <a:endParaRPr lang="zh-CN" altLang="en-US" baseline="-25000"/>
                    </a:p>
                    <a:p>
                      <a:endParaRPr lang="zh-CN" altLang="en-US" baseline="-25000"/>
                    </a:p>
                  </p:txBody>
                </p:sp>
                <p:sp>
                  <p:nvSpPr>
                    <p:cNvPr id="1073743587" name="文本框 1073743586"/>
                    <p:cNvSpPr txBox="1"/>
                    <p:nvPr/>
                  </p:nvSpPr>
                  <p:spPr>
                    <a:xfrm>
                      <a:off x="7945" y="13043"/>
                      <a:ext cx="663" cy="654"/>
                    </a:xfrm>
                    <a:prstGeom prst="rect">
                      <a:avLst/>
                    </a:prstGeom>
                    <a:noFill/>
                    <a:ln w="9525">
                      <a:noFill/>
                    </a:ln>
                  </p:spPr>
                  <p:txBody>
                    <a:bodyPr wrap="square"/>
                    <a:p>
                      <a:r>
                        <a:rPr lang="zh-CN" altLang="en-US"/>
                        <a:t>L</a:t>
                      </a:r>
                      <a:r>
                        <a:rPr lang="zh-CN" altLang="en-US" baseline="-25000"/>
                        <a:t>2</a:t>
                      </a:r>
                      <a:endParaRPr lang="zh-CN" altLang="en-US"/>
                    </a:p>
                    <a:p>
                      <a:endParaRPr lang="zh-CN" altLang="en-US"/>
                    </a:p>
                  </p:txBody>
                </p:sp>
              </p:grpSp>
              <p:sp>
                <p:nvSpPr>
                  <p:cNvPr id="1073743588" name="文本框 1073743587"/>
                  <p:cNvSpPr txBox="1"/>
                  <p:nvPr/>
                </p:nvSpPr>
                <p:spPr>
                  <a:xfrm>
                    <a:off x="8507" y="13030"/>
                    <a:ext cx="663" cy="654"/>
                  </a:xfrm>
                  <a:prstGeom prst="rect">
                    <a:avLst/>
                  </a:prstGeom>
                  <a:noFill/>
                  <a:ln w="9525">
                    <a:noFill/>
                  </a:ln>
                </p:spPr>
                <p:txBody>
                  <a:bodyPr wrap="square"/>
                  <a:p>
                    <a:r>
                      <a:rPr lang="zh-CN" altLang="en-US"/>
                      <a:t>B</a:t>
                    </a:r>
                    <a:endParaRPr lang="zh-CN" altLang="en-US"/>
                  </a:p>
                  <a:p>
                    <a:endParaRPr lang="zh-CN" altLang="en-US"/>
                  </a:p>
                </p:txBody>
              </p:sp>
            </p:grpSp>
            <p:sp>
              <p:nvSpPr>
                <p:cNvPr id="1073743589" name="直接连接符 1073743588"/>
                <p:cNvSpPr/>
                <p:nvPr/>
              </p:nvSpPr>
              <p:spPr>
                <a:xfrm>
                  <a:off x="9432" y="13090"/>
                  <a:ext cx="242" cy="0"/>
                </a:xfrm>
                <a:prstGeom prst="line">
                  <a:avLst/>
                </a:prstGeom>
                <a:ln w="9525" cap="flat" cmpd="sng">
                  <a:solidFill>
                    <a:srgbClr val="000000"/>
                  </a:solidFill>
                  <a:prstDash val="solid"/>
                  <a:headEnd type="none" w="med" len="med"/>
                  <a:tailEnd type="arrow" w="sm" len="sm"/>
                </a:ln>
              </p:spPr>
            </p:sp>
          </p:grpSp>
          <p:sp>
            <p:nvSpPr>
              <p:cNvPr id="1073743590" name="文本框 1073743589"/>
              <p:cNvSpPr txBox="1"/>
              <p:nvPr/>
            </p:nvSpPr>
            <p:spPr>
              <a:xfrm>
                <a:off x="9351" y="12743"/>
                <a:ext cx="663" cy="654"/>
              </a:xfrm>
              <a:prstGeom prst="rect">
                <a:avLst/>
              </a:prstGeom>
              <a:noFill/>
              <a:ln w="9525">
                <a:noFill/>
              </a:ln>
            </p:spPr>
            <p:txBody>
              <a:bodyPr wrap="square"/>
              <a:p>
                <a:r>
                  <a:rPr lang="zh-CN" altLang="en-US"/>
                  <a:t>v</a:t>
                </a:r>
                <a:endParaRPr lang="zh-CN" altLang="en-US"/>
              </a:p>
              <a:p>
                <a:endParaRPr lang="zh-CN" altLang="en-US"/>
              </a:p>
            </p:txBody>
          </p:sp>
        </p:grpSp>
        <p:sp>
          <p:nvSpPr>
            <p:cNvPr id="19" name="文本框 18"/>
            <p:cNvSpPr txBox="1"/>
            <p:nvPr/>
          </p:nvSpPr>
          <p:spPr>
            <a:xfrm>
              <a:off x="11316" y="5510"/>
              <a:ext cx="526" cy="483"/>
            </a:xfrm>
            <a:prstGeom prst="rect">
              <a:avLst/>
            </a:prstGeom>
            <a:noFill/>
          </p:spPr>
          <p:txBody>
            <a:bodyPr wrap="square" rtlCol="0">
              <a:spAutoFit/>
            </a:bodyPr>
            <a:p>
              <a:r>
                <a:rPr lang="en-US" altLang="zh-CN">
                  <a:solidFill>
                    <a:srgbClr val="FF0000"/>
                  </a:solidFill>
                </a:rPr>
                <a:t>a</a:t>
              </a:r>
              <a:endParaRPr lang="en-US" altLang="zh-CN">
                <a:solidFill>
                  <a:srgbClr val="FF0000"/>
                </a:solidFill>
              </a:endParaRPr>
            </a:p>
          </p:txBody>
        </p:sp>
        <p:sp>
          <p:nvSpPr>
            <p:cNvPr id="20" name="文本框 19"/>
            <p:cNvSpPr txBox="1"/>
            <p:nvPr/>
          </p:nvSpPr>
          <p:spPr>
            <a:xfrm>
              <a:off x="11316" y="7179"/>
              <a:ext cx="526" cy="483"/>
            </a:xfrm>
            <a:prstGeom prst="rect">
              <a:avLst/>
            </a:prstGeom>
            <a:noFill/>
          </p:spPr>
          <p:txBody>
            <a:bodyPr wrap="square" rtlCol="0">
              <a:spAutoFit/>
            </a:bodyPr>
            <a:p>
              <a:r>
                <a:rPr lang="en-US" altLang="zh-CN">
                  <a:solidFill>
                    <a:srgbClr val="FF0000"/>
                  </a:solidFill>
                </a:rPr>
                <a:t>b</a:t>
              </a:r>
              <a:endParaRPr lang="en-US" altLang="zh-CN">
                <a:solidFill>
                  <a:srgbClr val="FF0000"/>
                </a:solidFill>
              </a:endParaRPr>
            </a:p>
          </p:txBody>
        </p:sp>
      </p:grpSp>
      <p:graphicFrame>
        <p:nvGraphicFramePr>
          <p:cNvPr id="105482" name="Object 10"/>
          <p:cNvGraphicFramePr>
            <a:graphicFrameLocks noChangeAspect="1"/>
          </p:cNvGraphicFramePr>
          <p:nvPr/>
        </p:nvGraphicFramePr>
        <p:xfrm>
          <a:off x="1598613" y="2734628"/>
          <a:ext cx="1782445" cy="626110"/>
        </p:xfrm>
        <a:graphic>
          <a:graphicData uri="http://schemas.openxmlformats.org/presentationml/2006/ole">
            <mc:AlternateContent xmlns:mc="http://schemas.openxmlformats.org/markup-compatibility/2006">
              <mc:Choice xmlns:v="urn:schemas-microsoft-com:vml" Requires="v">
                <p:oleObj spid="_x0000_s3113" name="" r:id="rId7" imgW="1231265" imgH="431800" progId="Equation.3">
                  <p:embed/>
                </p:oleObj>
              </mc:Choice>
              <mc:Fallback>
                <p:oleObj name="" r:id="rId7" imgW="1231265" imgH="431800" progId="Equation.3">
                  <p:embed/>
                  <p:pic>
                    <p:nvPicPr>
                      <p:cNvPr id="0" name="图片 3112"/>
                      <p:cNvPicPr/>
                      <p:nvPr/>
                    </p:nvPicPr>
                    <p:blipFill>
                      <a:blip r:embed="rId8"/>
                      <a:stretch>
                        <a:fillRect/>
                      </a:stretch>
                    </p:blipFill>
                    <p:spPr>
                      <a:xfrm>
                        <a:off x="1598613" y="2734628"/>
                        <a:ext cx="1782445" cy="62611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05482"/>
                                        </p:tgtEl>
                                        <p:attrNameLst>
                                          <p:attrName>style.visibility</p:attrName>
                                        </p:attrNameLst>
                                      </p:cBhvr>
                                      <p:to>
                                        <p:strVal val="visible"/>
                                      </p:to>
                                    </p:set>
                                    <p:animEffect transition="in" filter="wipe(left)">
                                      <p:cBhvr>
                                        <p:cTn id="11" dur="500"/>
                                        <p:tgtEl>
                                          <p:spTgt spid="10548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805815" y="1989455"/>
            <a:ext cx="5964555" cy="2584450"/>
          </a:xfrm>
          <a:prstGeom prst="rect">
            <a:avLst/>
          </a:prstGeom>
          <a:noFill/>
        </p:spPr>
        <p:txBody>
          <a:bodyPr wrap="square" rtlCol="0" anchor="t">
            <a:spAutoFit/>
          </a:bodyPr>
          <a:p>
            <a:pPr>
              <a:buClrTx/>
              <a:buSzTx/>
              <a:buFontTx/>
            </a:pPr>
            <a:r>
              <a:rPr lang="zh-CN" altLang="en-US" b="1" dirty="0">
                <a:solidFill>
                  <a:srgbClr val="0000FF"/>
                </a:solidFill>
                <a:latin typeface="Times New Roman" panose="02020603050405020304" pitchFamily="18" charset="0"/>
                <a:ea typeface="黑体" panose="02010609060101010101" pitchFamily="49" charset="-122"/>
                <a:sym typeface="+mn-ea"/>
              </a:rPr>
              <a:t>解：释放瞬间ab只受重力，开始向下加速运动。随着速度的增大，感应电动势E、感应电流I、安培力F都随之增大，加速度随之减小。当F增大到F=mg时，加速度变为零，这时ab达到最大速度。   </a:t>
            </a:r>
            <a:endParaRPr lang="zh-CN" altLang="en-US" b="1" dirty="0">
              <a:solidFill>
                <a:srgbClr val="0000FF"/>
              </a:solidFill>
              <a:latin typeface="Times New Roman" panose="02020603050405020304" pitchFamily="18" charset="0"/>
              <a:ea typeface="黑体" panose="02010609060101010101" pitchFamily="49" charset="-122"/>
              <a:sym typeface="+mn-ea"/>
            </a:endParaRPr>
          </a:p>
          <a:p>
            <a:pPr>
              <a:buClrTx/>
              <a:buSzTx/>
              <a:buFontTx/>
            </a:pPr>
            <a:r>
              <a:rPr lang="zh-CN" altLang="en-US" b="1" dirty="0">
                <a:solidFill>
                  <a:srgbClr val="0000FF"/>
                </a:solidFill>
                <a:latin typeface="Times New Roman" panose="02020603050405020304" pitchFamily="18" charset="0"/>
                <a:ea typeface="黑体" panose="02010609060101010101" pitchFamily="49" charset="-122"/>
                <a:sym typeface="+mn-ea"/>
              </a:rPr>
              <a:t> 由</a:t>
            </a:r>
            <a:endParaRPr lang="zh-CN" altLang="en-US" b="1" dirty="0">
              <a:solidFill>
                <a:srgbClr val="0000FF"/>
              </a:solidFill>
              <a:latin typeface="Times New Roman" panose="02020603050405020304" pitchFamily="18" charset="0"/>
              <a:ea typeface="黑体" panose="02010609060101010101" pitchFamily="49" charset="-122"/>
              <a:sym typeface="+mn-ea"/>
            </a:endParaRPr>
          </a:p>
          <a:p>
            <a:pPr>
              <a:buClrTx/>
              <a:buSzTx/>
              <a:buFontTx/>
            </a:pPr>
            <a:endParaRPr lang="zh-CN" altLang="en-US"/>
          </a:p>
          <a:p>
            <a:pPr>
              <a:buClrTx/>
              <a:buSzTx/>
              <a:buFontTx/>
            </a:pPr>
            <a:endParaRPr lang="zh-CN" altLang="en-US"/>
          </a:p>
          <a:p>
            <a:pPr>
              <a:buClrTx/>
              <a:buSzTx/>
              <a:buFontTx/>
            </a:pPr>
            <a:r>
              <a:rPr lang="zh-CN" altLang="zh-CN"/>
              <a:t>可得</a:t>
            </a:r>
            <a:endParaRPr lang="zh-CN" altLang="zh-CN"/>
          </a:p>
        </p:txBody>
      </p:sp>
      <p:sp>
        <p:nvSpPr>
          <p:cNvPr id="111" name="文本框 110"/>
          <p:cNvSpPr txBox="1"/>
          <p:nvPr/>
        </p:nvSpPr>
        <p:spPr>
          <a:xfrm>
            <a:off x="742950" y="594360"/>
            <a:ext cx="8009255" cy="1630045"/>
          </a:xfrm>
          <a:prstGeom prst="rect">
            <a:avLst/>
          </a:prstGeom>
          <a:noFill/>
          <a:ln w="9525">
            <a:noFill/>
          </a:ln>
        </p:spPr>
        <p:txBody>
          <a:bodyPr wrap="square">
            <a:spAutoFit/>
          </a:bodyPr>
          <a:p>
            <a:pPr>
              <a:buClrTx/>
              <a:buSzTx/>
              <a:buFontTx/>
            </a:pPr>
            <a:r>
              <a:rPr lang="zh-CN" altLang="en-US" sz="2000" b="1" dirty="0">
                <a:solidFill>
                  <a:srgbClr val="0000FF"/>
                </a:solidFill>
                <a:latin typeface="Times New Roman" panose="02020603050405020304" pitchFamily="18" charset="0"/>
                <a:ea typeface="黑体" panose="02010609060101010101" pitchFamily="49" charset="-122"/>
              </a:rPr>
              <a:t>例3</a:t>
            </a:r>
            <a:r>
              <a:rPr lang="en-US" altLang="zh-CN" sz="2000" b="1" dirty="0">
                <a:solidFill>
                  <a:srgbClr val="0000FF"/>
                </a:solidFill>
                <a:latin typeface="Times New Roman" panose="02020603050405020304" pitchFamily="18" charset="0"/>
                <a:ea typeface="黑体" panose="02010609060101010101" pitchFamily="49" charset="-122"/>
              </a:rPr>
              <a:t>:</a:t>
            </a:r>
            <a:r>
              <a:rPr lang="zh-CN" altLang="en-US" sz="2000" b="1" dirty="0">
                <a:solidFill>
                  <a:srgbClr val="0000FF"/>
                </a:solidFill>
                <a:latin typeface="Times New Roman" panose="02020603050405020304" pitchFamily="18" charset="0"/>
                <a:ea typeface="黑体" panose="02010609060101010101" pitchFamily="49" charset="-122"/>
              </a:rPr>
              <a:t>如图所示，竖直放置的U形导轨宽为L，上端串有电阻R（其余导体部分的电阻都忽略不计）。磁感应强度为B的匀强磁场方向垂直于纸面向外。金属棒ab的质量为m，与导轨接触良好，不计摩擦。从静止释放后ab保持水平而下滑。试求ab下滑的最大速度v</a:t>
            </a:r>
            <a:r>
              <a:rPr lang="zh-CN" altLang="en-US" sz="2000" b="1" baseline="-25000" dirty="0">
                <a:solidFill>
                  <a:srgbClr val="0000FF"/>
                </a:solidFill>
                <a:latin typeface="Times New Roman" panose="02020603050405020304" pitchFamily="18" charset="0"/>
                <a:ea typeface="黑体" panose="02010609060101010101" pitchFamily="49" charset="-122"/>
              </a:rPr>
              <a:t>m</a:t>
            </a:r>
            <a:endParaRPr lang="zh-CN" altLang="en-US" sz="2000" b="1" dirty="0">
              <a:solidFill>
                <a:srgbClr val="0000FF"/>
              </a:solidFill>
              <a:latin typeface="Times New Roman" panose="02020603050405020304" pitchFamily="18" charset="0"/>
              <a:ea typeface="黑体" panose="02010609060101010101" pitchFamily="49" charset="-122"/>
            </a:endParaRPr>
          </a:p>
          <a:p>
            <a:endParaRPr lang="zh-CN" altLang="en-US" sz="2000" b="1" dirty="0">
              <a:solidFill>
                <a:srgbClr val="0000FF"/>
              </a:solidFill>
              <a:latin typeface="Times New Roman" panose="02020603050405020304" pitchFamily="18" charset="0"/>
              <a:ea typeface="黑体" panose="02010609060101010101" pitchFamily="49" charset="-122"/>
            </a:endParaRPr>
          </a:p>
        </p:txBody>
      </p:sp>
      <p:pic>
        <p:nvPicPr>
          <p:cNvPr id="4" name="图片 3"/>
          <p:cNvPicPr/>
          <p:nvPr/>
        </p:nvPicPr>
        <p:blipFill>
          <a:blip r:embed="rId1"/>
          <a:stretch>
            <a:fillRect/>
          </a:stretch>
        </p:blipFill>
        <p:spPr>
          <a:xfrm>
            <a:off x="1438910" y="3147695"/>
            <a:ext cx="1759585" cy="694690"/>
          </a:xfrm>
          <a:prstGeom prst="rect">
            <a:avLst/>
          </a:prstGeom>
          <a:noFill/>
          <a:ln w="9525">
            <a:noFill/>
          </a:ln>
        </p:spPr>
      </p:pic>
      <p:pic>
        <p:nvPicPr>
          <p:cNvPr id="5" name="图片 4"/>
          <p:cNvPicPr/>
          <p:nvPr/>
        </p:nvPicPr>
        <p:blipFill>
          <a:blip r:embed="rId2"/>
          <a:stretch>
            <a:fillRect/>
          </a:stretch>
        </p:blipFill>
        <p:spPr>
          <a:xfrm>
            <a:off x="1622425" y="4004310"/>
            <a:ext cx="1392555" cy="747395"/>
          </a:xfrm>
          <a:prstGeom prst="rect">
            <a:avLst/>
          </a:prstGeom>
          <a:noFill/>
          <a:ln w="9525">
            <a:noFill/>
          </a:ln>
        </p:spPr>
      </p:pic>
      <p:grpSp>
        <p:nvGrpSpPr>
          <p:cNvPr id="1073744071" name="组合 1073744070"/>
          <p:cNvGrpSpPr/>
          <p:nvPr/>
        </p:nvGrpSpPr>
        <p:grpSpPr>
          <a:xfrm>
            <a:off x="6903720" y="2751455"/>
            <a:ext cx="1569085" cy="1989455"/>
            <a:chOff x="8456" y="8038"/>
            <a:chExt cx="1889" cy="2632"/>
          </a:xfrm>
        </p:grpSpPr>
        <p:sp>
          <p:nvSpPr>
            <p:cNvPr id="1073743629" name="直接连接符 1073743628"/>
            <p:cNvSpPr/>
            <p:nvPr/>
          </p:nvSpPr>
          <p:spPr>
            <a:xfrm>
              <a:off x="8770" y="8450"/>
              <a:ext cx="0" cy="2220"/>
            </a:xfrm>
            <a:prstGeom prst="line">
              <a:avLst/>
            </a:prstGeom>
            <a:ln w="9525" cap="flat" cmpd="sng">
              <a:solidFill>
                <a:srgbClr val="000000"/>
              </a:solidFill>
              <a:prstDash val="solid"/>
              <a:headEnd type="none" w="med" len="med"/>
              <a:tailEnd type="none" w="med" len="med"/>
            </a:ln>
          </p:spPr>
        </p:sp>
        <p:sp>
          <p:nvSpPr>
            <p:cNvPr id="1073743630" name="直接连接符 1073743629"/>
            <p:cNvSpPr/>
            <p:nvPr/>
          </p:nvSpPr>
          <p:spPr>
            <a:xfrm>
              <a:off x="8770" y="8442"/>
              <a:ext cx="1024" cy="0"/>
            </a:xfrm>
            <a:prstGeom prst="line">
              <a:avLst/>
            </a:prstGeom>
            <a:ln w="9525" cap="flat" cmpd="sng">
              <a:solidFill>
                <a:srgbClr val="000000"/>
              </a:solidFill>
              <a:prstDash val="solid"/>
              <a:headEnd type="none" w="med" len="med"/>
              <a:tailEnd type="none" w="med" len="med"/>
            </a:ln>
          </p:spPr>
        </p:sp>
        <p:sp>
          <p:nvSpPr>
            <p:cNvPr id="1073743631" name="直接连接符 1073743630"/>
            <p:cNvSpPr/>
            <p:nvPr/>
          </p:nvSpPr>
          <p:spPr>
            <a:xfrm>
              <a:off x="9794" y="8442"/>
              <a:ext cx="0" cy="2220"/>
            </a:xfrm>
            <a:prstGeom prst="line">
              <a:avLst/>
            </a:prstGeom>
            <a:ln w="9525" cap="flat" cmpd="sng">
              <a:solidFill>
                <a:srgbClr val="000000"/>
              </a:solidFill>
              <a:prstDash val="solid"/>
              <a:headEnd type="none" w="med" len="med"/>
              <a:tailEnd type="none" w="med" len="med"/>
            </a:ln>
          </p:spPr>
        </p:sp>
        <p:sp>
          <p:nvSpPr>
            <p:cNvPr id="1073743632" name="矩形 1073743631"/>
            <p:cNvSpPr/>
            <p:nvPr/>
          </p:nvSpPr>
          <p:spPr>
            <a:xfrm>
              <a:off x="9090" y="8380"/>
              <a:ext cx="391" cy="148"/>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073743633" name="直接连接符 1073743632"/>
            <p:cNvSpPr/>
            <p:nvPr/>
          </p:nvSpPr>
          <p:spPr>
            <a:xfrm>
              <a:off x="8739" y="9330"/>
              <a:ext cx="1085" cy="0"/>
            </a:xfrm>
            <a:prstGeom prst="line">
              <a:avLst/>
            </a:prstGeom>
            <a:ln w="19050" cap="flat" cmpd="sng">
              <a:solidFill>
                <a:srgbClr val="000000"/>
              </a:solidFill>
              <a:prstDash val="solid"/>
              <a:headEnd type="none" w="med" len="med"/>
              <a:tailEnd type="none" w="med" len="med"/>
            </a:ln>
          </p:spPr>
        </p:sp>
        <p:sp>
          <p:nvSpPr>
            <p:cNvPr id="1073743634" name="文本框 1073743633"/>
            <p:cNvSpPr txBox="1"/>
            <p:nvPr/>
          </p:nvSpPr>
          <p:spPr>
            <a:xfrm>
              <a:off x="9045" y="8038"/>
              <a:ext cx="533" cy="436"/>
            </a:xfrm>
            <a:prstGeom prst="rect">
              <a:avLst/>
            </a:prstGeom>
            <a:noFill/>
            <a:ln w="9525">
              <a:noFill/>
            </a:ln>
          </p:spPr>
          <p:txBody>
            <a:bodyPr wrap="square"/>
            <a:p>
              <a:r>
                <a:rPr lang="zh-CN" altLang="en-US"/>
                <a:t>R</a:t>
              </a:r>
              <a:endParaRPr lang="zh-CN" altLang="en-US"/>
            </a:p>
            <a:p>
              <a:endParaRPr lang="zh-CN" altLang="en-US"/>
            </a:p>
          </p:txBody>
        </p:sp>
        <p:sp>
          <p:nvSpPr>
            <p:cNvPr id="1073743635" name="文本框 1073743634"/>
            <p:cNvSpPr txBox="1"/>
            <p:nvPr/>
          </p:nvSpPr>
          <p:spPr>
            <a:xfrm>
              <a:off x="8456" y="9059"/>
              <a:ext cx="1889" cy="466"/>
            </a:xfrm>
            <a:prstGeom prst="rect">
              <a:avLst/>
            </a:prstGeom>
            <a:noFill/>
            <a:ln w="9525">
              <a:noFill/>
            </a:ln>
          </p:spPr>
          <p:txBody>
            <a:bodyPr wrap="square"/>
            <a:p>
              <a:r>
                <a:rPr lang="zh-CN" altLang="en-US"/>
                <a:t>a            b</a:t>
              </a:r>
              <a:endParaRPr lang="zh-CN" altLang="en-US"/>
            </a:p>
            <a:p>
              <a:endParaRPr lang="zh-CN" altLang="en-US"/>
            </a:p>
          </p:txBody>
        </p:sp>
        <p:sp>
          <p:nvSpPr>
            <p:cNvPr id="1073743636" name="文本框 1073743635"/>
            <p:cNvSpPr txBox="1"/>
            <p:nvPr/>
          </p:nvSpPr>
          <p:spPr>
            <a:xfrm>
              <a:off x="8936" y="9239"/>
              <a:ext cx="887" cy="456"/>
            </a:xfrm>
            <a:prstGeom prst="rect">
              <a:avLst/>
            </a:prstGeom>
            <a:noFill/>
            <a:ln w="9525">
              <a:noFill/>
            </a:ln>
          </p:spPr>
          <p:txBody>
            <a:bodyPr wrap="square"/>
            <a:p>
              <a:r>
                <a:rPr lang="zh-CN" altLang="en-US"/>
                <a:t>m  L</a:t>
              </a:r>
              <a:endParaRPr lang="zh-CN" altLang="en-US"/>
            </a:p>
            <a:p>
              <a:endParaRPr lang="zh-CN" altLang="en-US"/>
            </a:p>
          </p:txBody>
        </p:sp>
        <p:grpSp>
          <p:nvGrpSpPr>
            <p:cNvPr id="1073744037" name="组合 1073744036"/>
            <p:cNvGrpSpPr/>
            <p:nvPr/>
          </p:nvGrpSpPr>
          <p:grpSpPr>
            <a:xfrm>
              <a:off x="8837" y="8543"/>
              <a:ext cx="908" cy="908"/>
              <a:chOff x="5229" y="6083"/>
              <a:chExt cx="1117" cy="1117"/>
            </a:xfrm>
          </p:grpSpPr>
          <p:sp>
            <p:nvSpPr>
              <p:cNvPr id="1073744038" name="椭圆 1073744037"/>
              <p:cNvSpPr/>
              <p:nvPr/>
            </p:nvSpPr>
            <p:spPr>
              <a:xfrm>
                <a:off x="522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39" name="椭圆 1073744038"/>
              <p:cNvSpPr/>
              <p:nvPr/>
            </p:nvSpPr>
            <p:spPr>
              <a:xfrm>
                <a:off x="522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0" name="椭圆 1073744039"/>
              <p:cNvSpPr/>
              <p:nvPr/>
            </p:nvSpPr>
            <p:spPr>
              <a:xfrm>
                <a:off x="522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1" name="椭圆 1073744040"/>
              <p:cNvSpPr/>
              <p:nvPr/>
            </p:nvSpPr>
            <p:spPr>
              <a:xfrm>
                <a:off x="522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2" name="椭圆 1073744041"/>
              <p:cNvSpPr/>
              <p:nvPr/>
            </p:nvSpPr>
            <p:spPr>
              <a:xfrm>
                <a:off x="558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3" name="椭圆 1073744042"/>
              <p:cNvSpPr/>
              <p:nvPr/>
            </p:nvSpPr>
            <p:spPr>
              <a:xfrm>
                <a:off x="558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4" name="椭圆 1073744043"/>
              <p:cNvSpPr/>
              <p:nvPr/>
            </p:nvSpPr>
            <p:spPr>
              <a:xfrm>
                <a:off x="558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5" name="椭圆 1073744044"/>
              <p:cNvSpPr/>
              <p:nvPr/>
            </p:nvSpPr>
            <p:spPr>
              <a:xfrm>
                <a:off x="558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6" name="椭圆 1073744045"/>
              <p:cNvSpPr/>
              <p:nvPr/>
            </p:nvSpPr>
            <p:spPr>
              <a:xfrm>
                <a:off x="594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7" name="椭圆 1073744046"/>
              <p:cNvSpPr/>
              <p:nvPr/>
            </p:nvSpPr>
            <p:spPr>
              <a:xfrm>
                <a:off x="594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8" name="椭圆 1073744047"/>
              <p:cNvSpPr/>
              <p:nvPr/>
            </p:nvSpPr>
            <p:spPr>
              <a:xfrm>
                <a:off x="594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49" name="椭圆 1073744048"/>
              <p:cNvSpPr/>
              <p:nvPr/>
            </p:nvSpPr>
            <p:spPr>
              <a:xfrm>
                <a:off x="594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0" name="椭圆 1073744049"/>
              <p:cNvSpPr/>
              <p:nvPr/>
            </p:nvSpPr>
            <p:spPr>
              <a:xfrm>
                <a:off x="630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1" name="椭圆 1073744050"/>
              <p:cNvSpPr/>
              <p:nvPr/>
            </p:nvSpPr>
            <p:spPr>
              <a:xfrm>
                <a:off x="630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2" name="椭圆 1073744051"/>
              <p:cNvSpPr/>
              <p:nvPr/>
            </p:nvSpPr>
            <p:spPr>
              <a:xfrm>
                <a:off x="630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3" name="椭圆 1073744052"/>
              <p:cNvSpPr/>
              <p:nvPr/>
            </p:nvSpPr>
            <p:spPr>
              <a:xfrm>
                <a:off x="630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grpSp>
        <p:grpSp>
          <p:nvGrpSpPr>
            <p:cNvPr id="1073744054" name="组合 1073744053"/>
            <p:cNvGrpSpPr/>
            <p:nvPr/>
          </p:nvGrpSpPr>
          <p:grpSpPr>
            <a:xfrm>
              <a:off x="8837" y="9710"/>
              <a:ext cx="908" cy="908"/>
              <a:chOff x="5229" y="6083"/>
              <a:chExt cx="1117" cy="1117"/>
            </a:xfrm>
          </p:grpSpPr>
          <p:sp>
            <p:nvSpPr>
              <p:cNvPr id="1073744055" name="椭圆 1073744054"/>
              <p:cNvSpPr/>
              <p:nvPr/>
            </p:nvSpPr>
            <p:spPr>
              <a:xfrm>
                <a:off x="522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6" name="椭圆 1073744055"/>
              <p:cNvSpPr/>
              <p:nvPr/>
            </p:nvSpPr>
            <p:spPr>
              <a:xfrm>
                <a:off x="522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7" name="椭圆 1073744056"/>
              <p:cNvSpPr/>
              <p:nvPr/>
            </p:nvSpPr>
            <p:spPr>
              <a:xfrm>
                <a:off x="522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8" name="椭圆 1073744057"/>
              <p:cNvSpPr/>
              <p:nvPr/>
            </p:nvSpPr>
            <p:spPr>
              <a:xfrm>
                <a:off x="522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59" name="椭圆 1073744058"/>
              <p:cNvSpPr/>
              <p:nvPr/>
            </p:nvSpPr>
            <p:spPr>
              <a:xfrm>
                <a:off x="558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0" name="椭圆 1073744059"/>
              <p:cNvSpPr/>
              <p:nvPr/>
            </p:nvSpPr>
            <p:spPr>
              <a:xfrm>
                <a:off x="558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1" name="椭圆 1073744060"/>
              <p:cNvSpPr/>
              <p:nvPr/>
            </p:nvSpPr>
            <p:spPr>
              <a:xfrm>
                <a:off x="558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2" name="椭圆 1073744061"/>
              <p:cNvSpPr/>
              <p:nvPr/>
            </p:nvSpPr>
            <p:spPr>
              <a:xfrm>
                <a:off x="558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3" name="椭圆 1073744062"/>
              <p:cNvSpPr/>
              <p:nvPr/>
            </p:nvSpPr>
            <p:spPr>
              <a:xfrm>
                <a:off x="594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4" name="椭圆 1073744063"/>
              <p:cNvSpPr/>
              <p:nvPr/>
            </p:nvSpPr>
            <p:spPr>
              <a:xfrm>
                <a:off x="594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5" name="椭圆 1073744064"/>
              <p:cNvSpPr/>
              <p:nvPr/>
            </p:nvSpPr>
            <p:spPr>
              <a:xfrm>
                <a:off x="594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6" name="椭圆 1073744065"/>
              <p:cNvSpPr/>
              <p:nvPr/>
            </p:nvSpPr>
            <p:spPr>
              <a:xfrm>
                <a:off x="594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7" name="椭圆 1073744066"/>
              <p:cNvSpPr/>
              <p:nvPr/>
            </p:nvSpPr>
            <p:spPr>
              <a:xfrm>
                <a:off x="6309" y="608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8" name="椭圆 1073744067"/>
              <p:cNvSpPr/>
              <p:nvPr/>
            </p:nvSpPr>
            <p:spPr>
              <a:xfrm>
                <a:off x="6309" y="644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69" name="椭圆 1073744068"/>
              <p:cNvSpPr/>
              <p:nvPr/>
            </p:nvSpPr>
            <p:spPr>
              <a:xfrm>
                <a:off x="6309" y="680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4070" name="椭圆 1073744069"/>
              <p:cNvSpPr/>
              <p:nvPr/>
            </p:nvSpPr>
            <p:spPr>
              <a:xfrm>
                <a:off x="6309" y="7163"/>
                <a:ext cx="37" cy="37"/>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 name="文本框 112"/>
          <p:cNvSpPr txBox="1"/>
          <p:nvPr/>
        </p:nvSpPr>
        <p:spPr>
          <a:xfrm>
            <a:off x="614045" y="495935"/>
            <a:ext cx="8053705" cy="1630045"/>
          </a:xfrm>
          <a:prstGeom prst="rect">
            <a:avLst/>
          </a:prstGeom>
          <a:noFill/>
          <a:ln w="9525">
            <a:noFill/>
          </a:ln>
        </p:spPr>
        <p:txBody>
          <a:bodyPr wrap="square">
            <a:spAutoFit/>
          </a:bodyPr>
          <a:p>
            <a:pPr>
              <a:buClrTx/>
              <a:buSzTx/>
              <a:buFontTx/>
            </a:pPr>
            <a:r>
              <a:rPr lang="zh-CN" altLang="en-US" sz="2000" b="1" dirty="0">
                <a:solidFill>
                  <a:srgbClr val="0000FF"/>
                </a:solidFill>
                <a:latin typeface="Times New Roman" panose="02020603050405020304" pitchFamily="18" charset="0"/>
                <a:ea typeface="黑体" panose="02010609060101010101" pitchFamily="49" charset="-122"/>
              </a:rPr>
              <a:t>例4. 如图所示，U形导线框固定在水平面上，右端放有质量为m的金属棒ab，ab与导轨间的动摩擦因数为μ，它们围成的矩形边长分别为L1、L2，回路的总电阻为R。从t=0时刻起，在竖直向上方向加一个随时间均匀变化的匀强磁场B=kt，（k&gt;0）那么在t为多大时，金属棒开始移动？</a:t>
            </a:r>
            <a:endParaRPr lang="zh-CN" altLang="en-US" sz="2000" b="1" dirty="0">
              <a:solidFill>
                <a:srgbClr val="0000FF"/>
              </a:solidFill>
              <a:latin typeface="Times New Roman" panose="02020603050405020304" pitchFamily="18" charset="0"/>
              <a:ea typeface="黑体" panose="02010609060101010101" pitchFamily="49" charset="-122"/>
            </a:endParaRPr>
          </a:p>
        </p:txBody>
      </p:sp>
      <p:grpSp>
        <p:nvGrpSpPr>
          <p:cNvPr id="1073744072" name="组合 1073744071"/>
          <p:cNvGrpSpPr/>
          <p:nvPr/>
        </p:nvGrpSpPr>
        <p:grpSpPr>
          <a:xfrm>
            <a:off x="6228715" y="3876675"/>
            <a:ext cx="1868805" cy="1354455"/>
            <a:chOff x="8079" y="1413"/>
            <a:chExt cx="1928" cy="1402"/>
          </a:xfrm>
        </p:grpSpPr>
        <p:sp>
          <p:nvSpPr>
            <p:cNvPr id="1073743638" name="文本框 1073743637"/>
            <p:cNvSpPr txBox="1"/>
            <p:nvPr/>
          </p:nvSpPr>
          <p:spPr>
            <a:xfrm>
              <a:off x="8982" y="2414"/>
              <a:ext cx="530" cy="401"/>
            </a:xfrm>
            <a:prstGeom prst="rect">
              <a:avLst/>
            </a:prstGeom>
            <a:noFill/>
            <a:ln w="9525">
              <a:noFill/>
            </a:ln>
          </p:spPr>
          <p:txBody>
            <a:bodyPr wrap="square"/>
            <a:p>
              <a:r>
                <a:rPr lang="zh-CN" altLang="en-US"/>
                <a:t>b</a:t>
              </a:r>
              <a:endParaRPr lang="zh-CN" altLang="en-US"/>
            </a:p>
            <a:p>
              <a:endParaRPr lang="zh-CN" altLang="en-US"/>
            </a:p>
          </p:txBody>
        </p:sp>
        <p:grpSp>
          <p:nvGrpSpPr>
            <p:cNvPr id="1073743639" name="组合 1073743638"/>
            <p:cNvGrpSpPr/>
            <p:nvPr/>
          </p:nvGrpSpPr>
          <p:grpSpPr>
            <a:xfrm>
              <a:off x="8079" y="1413"/>
              <a:ext cx="1928" cy="1348"/>
              <a:chOff x="8046" y="8899"/>
              <a:chExt cx="1928" cy="1348"/>
            </a:xfrm>
          </p:grpSpPr>
          <p:grpSp>
            <p:nvGrpSpPr>
              <p:cNvPr id="1073743640" name="组合 1073743639"/>
              <p:cNvGrpSpPr/>
              <p:nvPr/>
            </p:nvGrpSpPr>
            <p:grpSpPr>
              <a:xfrm>
                <a:off x="8162" y="9009"/>
                <a:ext cx="1757" cy="1070"/>
                <a:chOff x="8162" y="9009"/>
                <a:chExt cx="1757" cy="1070"/>
              </a:xfrm>
            </p:grpSpPr>
            <p:sp>
              <p:nvSpPr>
                <p:cNvPr id="1073743641" name="直接连接符 1073743640"/>
                <p:cNvSpPr/>
                <p:nvPr/>
              </p:nvSpPr>
              <p:spPr>
                <a:xfrm>
                  <a:off x="8601" y="9342"/>
                  <a:ext cx="1318" cy="0"/>
                </a:xfrm>
                <a:prstGeom prst="line">
                  <a:avLst/>
                </a:prstGeom>
                <a:ln w="9525" cap="flat" cmpd="sng">
                  <a:solidFill>
                    <a:srgbClr val="000000"/>
                  </a:solidFill>
                  <a:prstDash val="solid"/>
                  <a:headEnd type="none" w="med" len="med"/>
                  <a:tailEnd type="none" w="med" len="med"/>
                </a:ln>
              </p:spPr>
            </p:sp>
            <p:sp>
              <p:nvSpPr>
                <p:cNvPr id="1073743642" name="直接连接符 1073743641"/>
                <p:cNvSpPr/>
                <p:nvPr/>
              </p:nvSpPr>
              <p:spPr>
                <a:xfrm flipH="1">
                  <a:off x="8162" y="9342"/>
                  <a:ext cx="439" cy="665"/>
                </a:xfrm>
                <a:prstGeom prst="line">
                  <a:avLst/>
                </a:prstGeom>
                <a:ln w="9525" cap="flat" cmpd="sng">
                  <a:solidFill>
                    <a:srgbClr val="000000"/>
                  </a:solidFill>
                  <a:prstDash val="solid"/>
                  <a:headEnd type="none" w="med" len="med"/>
                  <a:tailEnd type="none" w="med" len="med"/>
                </a:ln>
              </p:spPr>
            </p:sp>
            <p:sp>
              <p:nvSpPr>
                <p:cNvPr id="1073743643" name="直接连接符 1073743642"/>
                <p:cNvSpPr/>
                <p:nvPr/>
              </p:nvSpPr>
              <p:spPr>
                <a:xfrm>
                  <a:off x="8162" y="10007"/>
                  <a:ext cx="1318" cy="0"/>
                </a:xfrm>
                <a:prstGeom prst="line">
                  <a:avLst/>
                </a:prstGeom>
                <a:ln w="9525" cap="flat" cmpd="sng">
                  <a:solidFill>
                    <a:srgbClr val="000000"/>
                  </a:solidFill>
                  <a:prstDash val="solid"/>
                  <a:headEnd type="none" w="med" len="med"/>
                  <a:tailEnd type="none" w="med" len="med"/>
                </a:ln>
              </p:spPr>
            </p:sp>
            <p:sp>
              <p:nvSpPr>
                <p:cNvPr id="1073743644" name="直接连接符 1073743643"/>
                <p:cNvSpPr/>
                <p:nvPr/>
              </p:nvSpPr>
              <p:spPr>
                <a:xfrm flipH="1">
                  <a:off x="9041" y="9260"/>
                  <a:ext cx="541" cy="819"/>
                </a:xfrm>
                <a:prstGeom prst="line">
                  <a:avLst/>
                </a:prstGeom>
                <a:ln w="9525" cap="flat" cmpd="sng">
                  <a:solidFill>
                    <a:srgbClr val="000000"/>
                  </a:solidFill>
                  <a:prstDash val="solid"/>
                  <a:headEnd type="none" w="med" len="med"/>
                  <a:tailEnd type="none" w="med" len="med"/>
                </a:ln>
              </p:spPr>
            </p:sp>
            <p:sp>
              <p:nvSpPr>
                <p:cNvPr id="1073743645" name="直接连接符 1073743644"/>
                <p:cNvSpPr/>
                <p:nvPr/>
              </p:nvSpPr>
              <p:spPr>
                <a:xfrm flipV="1">
                  <a:off x="8894" y="9009"/>
                  <a:ext cx="0" cy="554"/>
                </a:xfrm>
                <a:prstGeom prst="line">
                  <a:avLst/>
                </a:prstGeom>
                <a:ln w="9525" cap="flat" cmpd="sng">
                  <a:solidFill>
                    <a:srgbClr val="000000"/>
                  </a:solidFill>
                  <a:prstDash val="solid"/>
                  <a:headEnd type="none" w="med" len="med"/>
                  <a:tailEnd type="arrow" w="sm" len="sm"/>
                </a:ln>
              </p:spPr>
            </p:sp>
          </p:grpSp>
          <p:sp>
            <p:nvSpPr>
              <p:cNvPr id="1073743646" name="文本框 1073743645"/>
              <p:cNvSpPr txBox="1"/>
              <p:nvPr/>
            </p:nvSpPr>
            <p:spPr>
              <a:xfrm>
                <a:off x="9471" y="9006"/>
                <a:ext cx="503" cy="587"/>
              </a:xfrm>
              <a:prstGeom prst="rect">
                <a:avLst/>
              </a:prstGeom>
              <a:noFill/>
              <a:ln w="9525">
                <a:noFill/>
              </a:ln>
            </p:spPr>
            <p:txBody>
              <a:bodyPr wrap="square"/>
              <a:p>
                <a:r>
                  <a:rPr lang="zh-CN" altLang="en-US"/>
                  <a:t>a</a:t>
                </a:r>
                <a:endParaRPr lang="zh-CN" altLang="en-US"/>
              </a:p>
              <a:p>
                <a:endParaRPr lang="zh-CN" altLang="en-US"/>
              </a:p>
            </p:txBody>
          </p:sp>
          <p:sp>
            <p:nvSpPr>
              <p:cNvPr id="1073743647" name="文本框 1073743646"/>
              <p:cNvSpPr txBox="1"/>
              <p:nvPr/>
            </p:nvSpPr>
            <p:spPr>
              <a:xfrm>
                <a:off x="8829" y="8899"/>
                <a:ext cx="663" cy="654"/>
              </a:xfrm>
              <a:prstGeom prst="rect">
                <a:avLst/>
              </a:prstGeom>
              <a:noFill/>
              <a:ln w="9525">
                <a:noFill/>
              </a:ln>
            </p:spPr>
            <p:txBody>
              <a:bodyPr wrap="square"/>
              <a:p>
                <a:r>
                  <a:rPr lang="zh-CN" altLang="en-US"/>
                  <a:t>B</a:t>
                </a:r>
                <a:endParaRPr lang="zh-CN" altLang="en-US"/>
              </a:p>
              <a:p>
                <a:endParaRPr lang="zh-CN" altLang="en-US"/>
              </a:p>
            </p:txBody>
          </p:sp>
          <p:sp>
            <p:nvSpPr>
              <p:cNvPr id="1073743648" name="文本框 1073743647"/>
              <p:cNvSpPr txBox="1"/>
              <p:nvPr/>
            </p:nvSpPr>
            <p:spPr>
              <a:xfrm>
                <a:off x="8046" y="9306"/>
                <a:ext cx="663" cy="654"/>
              </a:xfrm>
              <a:prstGeom prst="rect">
                <a:avLst/>
              </a:prstGeom>
              <a:noFill/>
              <a:ln w="9525">
                <a:noFill/>
              </a:ln>
            </p:spPr>
            <p:txBody>
              <a:bodyPr wrap="square"/>
              <a:p>
                <a:r>
                  <a:rPr lang="zh-CN" altLang="en-US"/>
                  <a:t>L</a:t>
                </a:r>
                <a:r>
                  <a:rPr lang="zh-CN" altLang="en-US" baseline="-25000"/>
                  <a:t>1</a:t>
                </a:r>
                <a:endParaRPr lang="zh-CN" altLang="en-US"/>
              </a:p>
              <a:p>
                <a:endParaRPr lang="zh-CN" altLang="en-US"/>
              </a:p>
            </p:txBody>
          </p:sp>
          <p:sp>
            <p:nvSpPr>
              <p:cNvPr id="1073743649" name="文本框 1073743648"/>
              <p:cNvSpPr txBox="1"/>
              <p:nvPr/>
            </p:nvSpPr>
            <p:spPr>
              <a:xfrm>
                <a:off x="8428" y="9593"/>
                <a:ext cx="663" cy="654"/>
              </a:xfrm>
              <a:prstGeom prst="rect">
                <a:avLst/>
              </a:prstGeom>
              <a:noFill/>
              <a:ln w="9525">
                <a:noFill/>
              </a:ln>
            </p:spPr>
            <p:txBody>
              <a:bodyPr wrap="square"/>
              <a:p>
                <a:r>
                  <a:rPr lang="zh-CN" altLang="en-US"/>
                  <a:t>L</a:t>
                </a:r>
                <a:r>
                  <a:rPr lang="zh-CN" altLang="en-US" baseline="-25000"/>
                  <a:t>2</a:t>
                </a:r>
                <a:endParaRPr lang="zh-CN" altLang="en-US"/>
              </a:p>
              <a:p>
                <a:endParaRPr lang="zh-CN" altLang="en-US"/>
              </a:p>
            </p:txBody>
          </p:sp>
        </p:grpSp>
      </p:grpSp>
      <p:sp>
        <p:nvSpPr>
          <p:cNvPr id="5" name="文本框 4"/>
          <p:cNvSpPr txBox="1"/>
          <p:nvPr/>
        </p:nvSpPr>
        <p:spPr>
          <a:xfrm>
            <a:off x="613410" y="2310765"/>
            <a:ext cx="5467350" cy="368300"/>
          </a:xfrm>
          <a:prstGeom prst="rect">
            <a:avLst/>
          </a:prstGeom>
          <a:noFill/>
          <a:ln w="9525">
            <a:noFill/>
          </a:ln>
        </p:spPr>
        <p:txBody>
          <a:bodyPr wrap="square">
            <a:spAutoFit/>
          </a:bodyPr>
          <a:p>
            <a:r>
              <a:rPr lang="zh-CN" sz="1800">
                <a:ea typeface="宋体" panose="02010600030101010101" pitchFamily="2" charset="-122"/>
              </a:rPr>
              <a:t>解：由</a:t>
            </a:r>
            <a:endParaRPr lang="zh-CN" altLang="en-US" sz="1800">
              <a:ea typeface="宋体" panose="02010600030101010101" pitchFamily="2" charset="-122"/>
            </a:endParaRPr>
          </a:p>
        </p:txBody>
      </p:sp>
      <p:pic>
        <p:nvPicPr>
          <p:cNvPr id="6" name="图片 5"/>
          <p:cNvPicPr/>
          <p:nvPr/>
        </p:nvPicPr>
        <p:blipFill>
          <a:blip r:embed="rId1"/>
          <a:stretch>
            <a:fillRect/>
          </a:stretch>
        </p:blipFill>
        <p:spPr>
          <a:xfrm>
            <a:off x="1404620" y="2216150"/>
            <a:ext cx="917575" cy="447040"/>
          </a:xfrm>
          <a:prstGeom prst="rect">
            <a:avLst/>
          </a:prstGeom>
          <a:noFill/>
          <a:ln w="9525">
            <a:noFill/>
          </a:ln>
        </p:spPr>
      </p:pic>
      <p:sp>
        <p:nvSpPr>
          <p:cNvPr id="114" name="文本框 113"/>
          <p:cNvSpPr txBox="1"/>
          <p:nvPr/>
        </p:nvSpPr>
        <p:spPr>
          <a:xfrm>
            <a:off x="1000760" y="2310765"/>
            <a:ext cx="6401435" cy="1630045"/>
          </a:xfrm>
          <a:prstGeom prst="rect">
            <a:avLst/>
          </a:prstGeom>
          <a:noFill/>
          <a:ln w="9525">
            <a:noFill/>
          </a:ln>
        </p:spPr>
        <p:txBody>
          <a:bodyPr wrap="square">
            <a:spAutoFit/>
          </a:bodyPr>
          <a:p>
            <a:r>
              <a:rPr lang="en-US" sz="1800">
                <a:latin typeface="宋体" panose="02010600030101010101" pitchFamily="2" charset="-122"/>
              </a:rPr>
              <a:t>           </a:t>
            </a:r>
            <a:r>
              <a:rPr lang="en-US" sz="2000">
                <a:latin typeface="宋体" panose="02010600030101010101" pitchFamily="2" charset="-122"/>
              </a:rPr>
              <a:t>= </a:t>
            </a:r>
            <a:r>
              <a:rPr lang="en-US" sz="2000" i="1">
                <a:latin typeface="宋体" panose="02010600030101010101" pitchFamily="2" charset="-122"/>
              </a:rPr>
              <a:t>kL</a:t>
            </a:r>
            <a:r>
              <a:rPr lang="en-US" sz="2000" baseline="-25000">
                <a:latin typeface="宋体" panose="02010600030101010101" pitchFamily="2" charset="-122"/>
              </a:rPr>
              <a:t>1</a:t>
            </a:r>
            <a:r>
              <a:rPr lang="en-US" sz="2000" i="1">
                <a:latin typeface="宋体" panose="02010600030101010101" pitchFamily="2" charset="-122"/>
              </a:rPr>
              <a:t>L</a:t>
            </a:r>
            <a:r>
              <a:rPr lang="en-US" sz="2000" baseline="-25000">
                <a:latin typeface="宋体" panose="02010600030101010101" pitchFamily="2" charset="-122"/>
              </a:rPr>
              <a:t>2</a:t>
            </a:r>
            <a:r>
              <a:rPr lang="zh-CN" sz="2000">
                <a:ea typeface="宋体" panose="02010600030101010101" pitchFamily="2" charset="-122"/>
              </a:rPr>
              <a:t>可知，回路中感应电动势是恒定的，电流大小也是恒定的，但由于安培力</a:t>
            </a:r>
            <a:r>
              <a:rPr lang="en-US" sz="2000" i="1">
                <a:latin typeface="宋体" panose="02010600030101010101" pitchFamily="2" charset="-122"/>
              </a:rPr>
              <a:t>F=BIL</a:t>
            </a:r>
            <a:r>
              <a:rPr lang="en-US" sz="1800">
                <a:latin typeface="宋体" panose="02010600030101010101" pitchFamily="2" charset="-122"/>
              </a:rPr>
              <a:t>∝</a:t>
            </a:r>
            <a:r>
              <a:rPr lang="en-US" sz="2000" i="1">
                <a:latin typeface="宋体" panose="02010600030101010101" pitchFamily="2" charset="-122"/>
              </a:rPr>
              <a:t>B</a:t>
            </a:r>
            <a:r>
              <a:rPr lang="en-US" sz="2000">
                <a:latin typeface="宋体" panose="02010600030101010101" pitchFamily="2" charset="-122"/>
              </a:rPr>
              <a:t>=</a:t>
            </a:r>
            <a:r>
              <a:rPr lang="en-US" sz="2000" i="1">
                <a:latin typeface="宋体" panose="02010600030101010101" pitchFamily="2" charset="-122"/>
              </a:rPr>
              <a:t>kt</a:t>
            </a:r>
            <a:r>
              <a:rPr lang="en-US" sz="1800">
                <a:latin typeface="宋体" panose="02010600030101010101" pitchFamily="2" charset="-122"/>
              </a:rPr>
              <a:t>∝</a:t>
            </a:r>
            <a:r>
              <a:rPr lang="en-US" sz="2000" i="1">
                <a:latin typeface="宋体" panose="02010600030101010101" pitchFamily="2" charset="-122"/>
              </a:rPr>
              <a:t>t</a:t>
            </a:r>
            <a:r>
              <a:rPr lang="zh-CN" sz="2000">
                <a:ea typeface="宋体" panose="02010600030101010101" pitchFamily="2" charset="-122"/>
              </a:rPr>
              <a:t>，所以安培力将随时间而增大。当安培力增大到等于最大静摩擦力时，</a:t>
            </a:r>
            <a:r>
              <a:rPr lang="en-US" sz="2000" i="1">
                <a:latin typeface="Times New Roman" panose="02020603050405020304" pitchFamily="18" charset="0"/>
              </a:rPr>
              <a:t>ab</a:t>
            </a:r>
            <a:r>
              <a:rPr lang="zh-CN" sz="2000">
                <a:ea typeface="宋体" panose="02010600030101010101" pitchFamily="2" charset="-122"/>
              </a:rPr>
              <a:t>将开始向左移动。</a:t>
            </a:r>
            <a:endParaRPr lang="zh-CN" sz="2000">
              <a:ea typeface="宋体" panose="02010600030101010101" pitchFamily="2" charset="-122"/>
            </a:endParaRPr>
          </a:p>
          <a:p>
            <a:r>
              <a:rPr lang="zh-CN" sz="2000">
                <a:ea typeface="宋体" panose="02010600030101010101" pitchFamily="2" charset="-122"/>
              </a:rPr>
              <a:t>这时有：</a:t>
            </a:r>
            <a:endParaRPr lang="zh-CN" altLang="en-US" sz="2000">
              <a:ea typeface="宋体" panose="02010600030101010101" pitchFamily="2" charset="-122"/>
            </a:endParaRPr>
          </a:p>
        </p:txBody>
      </p:sp>
      <p:pic>
        <p:nvPicPr>
          <p:cNvPr id="7" name="图片 6"/>
          <p:cNvPicPr/>
          <p:nvPr/>
        </p:nvPicPr>
        <p:blipFill>
          <a:blip r:embed="rId2"/>
          <a:stretch>
            <a:fillRect/>
          </a:stretch>
        </p:blipFill>
        <p:spPr>
          <a:xfrm>
            <a:off x="2219325" y="3850005"/>
            <a:ext cx="3028315" cy="909320"/>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 name="文本框 114"/>
          <p:cNvSpPr txBox="1"/>
          <p:nvPr/>
        </p:nvSpPr>
        <p:spPr>
          <a:xfrm>
            <a:off x="658495" y="410845"/>
            <a:ext cx="8138795" cy="1630045"/>
          </a:xfrm>
          <a:prstGeom prst="rect">
            <a:avLst/>
          </a:prstGeom>
          <a:noFill/>
          <a:ln w="9525">
            <a:noFill/>
          </a:ln>
        </p:spPr>
        <p:txBody>
          <a:bodyPr wrap="square">
            <a:spAutoFit/>
          </a:bodyPr>
          <a:p>
            <a:pPr>
              <a:buClrTx/>
              <a:buSzTx/>
              <a:buFontTx/>
            </a:pPr>
            <a:r>
              <a:rPr lang="zh-CN" altLang="en-US" sz="2000" b="1" dirty="0">
                <a:solidFill>
                  <a:srgbClr val="0000FF"/>
                </a:solidFill>
                <a:latin typeface="Times New Roman" panose="02020603050405020304" pitchFamily="18" charset="0"/>
                <a:ea typeface="黑体" panose="02010609060101010101" pitchFamily="49" charset="-122"/>
              </a:rPr>
              <a:t>例5. 如图所示，xoy坐标系y轴左侧和右侧分别有垂直于纸面向外、向里的匀强磁场，磁感应强度均为B，一个围成四分之一圆形的导体环oab，其圆心在原点o，半径为R，开始时在第一象限。从t=0起绕o点以角速度ω逆时针匀速转动。试画出环内感应电动势E随时间t而变的函数图象（以顺时针电动势为正）。</a:t>
            </a:r>
            <a:endParaRPr lang="zh-CN" altLang="en-US" sz="2000" b="1" dirty="0">
              <a:solidFill>
                <a:srgbClr val="0000FF"/>
              </a:solidFill>
              <a:latin typeface="Times New Roman" panose="02020603050405020304" pitchFamily="18" charset="0"/>
              <a:ea typeface="黑体" panose="02010609060101010101" pitchFamily="49" charset="-122"/>
            </a:endParaRPr>
          </a:p>
        </p:txBody>
      </p:sp>
      <p:pic>
        <p:nvPicPr>
          <p:cNvPr id="2" name="图片 1"/>
          <p:cNvPicPr/>
          <p:nvPr/>
        </p:nvPicPr>
        <p:blipFill>
          <a:blip r:embed="rId1"/>
          <a:stretch>
            <a:fillRect/>
          </a:stretch>
        </p:blipFill>
        <p:spPr>
          <a:xfrm>
            <a:off x="5625465" y="3066415"/>
            <a:ext cx="2900045" cy="1855470"/>
          </a:xfrm>
          <a:prstGeom prst="rect">
            <a:avLst/>
          </a:prstGeom>
          <a:noFill/>
          <a:ln w="9525">
            <a:noFill/>
          </a:ln>
        </p:spPr>
      </p:pic>
      <p:sp>
        <p:nvSpPr>
          <p:cNvPr id="116" name="文本框 115"/>
          <p:cNvSpPr txBox="1"/>
          <p:nvPr/>
        </p:nvSpPr>
        <p:spPr>
          <a:xfrm>
            <a:off x="424815" y="1875473"/>
            <a:ext cx="5080000" cy="4154170"/>
          </a:xfrm>
          <a:prstGeom prst="rect">
            <a:avLst/>
          </a:prstGeom>
          <a:noFill/>
          <a:ln w="9525">
            <a:noFill/>
          </a:ln>
        </p:spPr>
        <p:txBody>
          <a:bodyPr>
            <a:spAutoFit/>
          </a:bodyPr>
          <a:p>
            <a:r>
              <a:rPr lang="zh-CN" sz="2400">
                <a:ea typeface="宋体" panose="02010600030101010101" pitchFamily="2" charset="-122"/>
              </a:rPr>
              <a:t>解：开始的四分之一周期内，</a:t>
            </a:r>
            <a:r>
              <a:rPr lang="en-US" sz="2400" i="1">
                <a:latin typeface="Times New Roman" panose="02020603050405020304" pitchFamily="18" charset="0"/>
              </a:rPr>
              <a:t>oa</a:t>
            </a:r>
            <a:r>
              <a:rPr lang="zh-CN" sz="2400" i="1">
                <a:ea typeface="宋体" panose="02010600030101010101" pitchFamily="2" charset="-122"/>
              </a:rPr>
              <a:t>、</a:t>
            </a:r>
            <a:r>
              <a:rPr lang="en-US" sz="2400" i="1">
                <a:latin typeface="Times New Roman" panose="02020603050405020304" pitchFamily="18" charset="0"/>
              </a:rPr>
              <a:t>ob</a:t>
            </a:r>
            <a:r>
              <a:rPr lang="zh-CN" sz="2400">
                <a:ea typeface="宋体" panose="02010600030101010101" pitchFamily="2" charset="-122"/>
              </a:rPr>
              <a:t>中的感应电动势方向相同，大小应相加；第二个四分之一周期内穿过线圈的磁通量不变，因此感应电动势为零；第三个四分之一周期内感应电动势与第一个四分之一周期内大小相同而方向相反；第四个四分之一周期内感应电动势又为零。感应电动势的最大值为</a:t>
            </a:r>
            <a:r>
              <a:rPr lang="en-US" sz="2400" i="1">
                <a:latin typeface="宋体" panose="02010600030101010101" pitchFamily="2" charset="-122"/>
              </a:rPr>
              <a:t>E</a:t>
            </a:r>
            <a:r>
              <a:rPr lang="en-US" sz="2400" baseline="-25000">
                <a:latin typeface="宋体" panose="02010600030101010101" pitchFamily="2" charset="-122"/>
              </a:rPr>
              <a:t>m</a:t>
            </a:r>
            <a:r>
              <a:rPr lang="en-US" sz="2400" i="1">
                <a:latin typeface="宋体" panose="02010600030101010101" pitchFamily="2" charset="-122"/>
              </a:rPr>
              <a:t>=BR</a:t>
            </a:r>
            <a:r>
              <a:rPr lang="en-US" sz="2400" baseline="30000">
                <a:latin typeface="宋体" panose="02010600030101010101" pitchFamily="2" charset="-122"/>
              </a:rPr>
              <a:t>2</a:t>
            </a:r>
            <a:r>
              <a:rPr lang="en-US" sz="2400" i="1">
                <a:latin typeface="宋体" panose="02010600030101010101" pitchFamily="2" charset="-122"/>
              </a:rPr>
              <a:t>ω</a:t>
            </a:r>
            <a:r>
              <a:rPr lang="zh-CN" sz="2400">
                <a:ea typeface="宋体" panose="02010600030101010101" pitchFamily="2" charset="-122"/>
              </a:rPr>
              <a:t>，周期为</a:t>
            </a:r>
            <a:r>
              <a:rPr lang="en-US" sz="2400" i="1">
                <a:latin typeface="宋体" panose="02010600030101010101" pitchFamily="2" charset="-122"/>
              </a:rPr>
              <a:t>T</a:t>
            </a:r>
            <a:r>
              <a:rPr lang="en-US" sz="2400">
                <a:latin typeface="宋体" panose="02010600030101010101" pitchFamily="2" charset="-122"/>
              </a:rPr>
              <a:t>=2</a:t>
            </a:r>
            <a:r>
              <a:rPr lang="en-US" sz="2400" i="1">
                <a:latin typeface="宋体" panose="02010600030101010101" pitchFamily="2" charset="-122"/>
              </a:rPr>
              <a:t>π</a:t>
            </a:r>
            <a:r>
              <a:rPr lang="en-US" sz="2400" i="1">
                <a:latin typeface="Times New Roman" panose="02020603050405020304" pitchFamily="18" charset="0"/>
              </a:rPr>
              <a:t>/</a:t>
            </a:r>
            <a:r>
              <a:rPr lang="en-US" sz="2400" i="1">
                <a:latin typeface="宋体" panose="02010600030101010101" pitchFamily="2" charset="-122"/>
              </a:rPr>
              <a:t>ω</a:t>
            </a:r>
            <a:r>
              <a:rPr lang="zh-CN" sz="2400">
                <a:ea typeface="宋体" panose="02010600030101010101" pitchFamily="2" charset="-122"/>
              </a:rPr>
              <a:t>，图象如右。</a:t>
            </a:r>
            <a:endParaRPr lang="zh-CN" altLang="en-US" sz="2400">
              <a:ea typeface="宋体" panose="02010600030101010101" pitchFamily="2" charset="-122"/>
            </a:endParaRPr>
          </a:p>
        </p:txBody>
      </p:sp>
      <p:grpSp>
        <p:nvGrpSpPr>
          <p:cNvPr id="1073744075" name="组合 1073744074"/>
          <p:cNvGrpSpPr/>
          <p:nvPr/>
        </p:nvGrpSpPr>
        <p:grpSpPr>
          <a:xfrm>
            <a:off x="6566535" y="1780223"/>
            <a:ext cx="1441450" cy="1423035"/>
            <a:chOff x="8344" y="8592"/>
            <a:chExt cx="2270" cy="2241"/>
          </a:xfrm>
        </p:grpSpPr>
        <p:grpSp>
          <p:nvGrpSpPr>
            <p:cNvPr id="1073743774" name="组合 1073743773"/>
            <p:cNvGrpSpPr/>
            <p:nvPr/>
          </p:nvGrpSpPr>
          <p:grpSpPr>
            <a:xfrm>
              <a:off x="8344" y="8844"/>
              <a:ext cx="1989" cy="1989"/>
              <a:chOff x="5573" y="9252"/>
              <a:chExt cx="2051" cy="2051"/>
            </a:xfrm>
          </p:grpSpPr>
          <p:grpSp>
            <p:nvGrpSpPr>
              <p:cNvPr id="1073743775" name="组合 1073743774"/>
              <p:cNvGrpSpPr/>
              <p:nvPr/>
            </p:nvGrpSpPr>
            <p:grpSpPr>
              <a:xfrm>
                <a:off x="5573" y="9252"/>
                <a:ext cx="2051" cy="2051"/>
                <a:chOff x="5573" y="9252"/>
                <a:chExt cx="2051" cy="2051"/>
              </a:xfrm>
            </p:grpSpPr>
            <p:grpSp>
              <p:nvGrpSpPr>
                <p:cNvPr id="1073743776" name="组合 1073743775"/>
                <p:cNvGrpSpPr/>
                <p:nvPr/>
              </p:nvGrpSpPr>
              <p:grpSpPr>
                <a:xfrm>
                  <a:off x="5662" y="9451"/>
                  <a:ext cx="1793" cy="1777"/>
                  <a:chOff x="5662" y="9236"/>
                  <a:chExt cx="1793" cy="1777"/>
                </a:xfrm>
              </p:grpSpPr>
              <p:grpSp>
                <p:nvGrpSpPr>
                  <p:cNvPr id="1073743777" name="组合 1073743776"/>
                  <p:cNvGrpSpPr/>
                  <p:nvPr/>
                </p:nvGrpSpPr>
                <p:grpSpPr>
                  <a:xfrm>
                    <a:off x="5662" y="10213"/>
                    <a:ext cx="1793" cy="800"/>
                    <a:chOff x="5662" y="10213"/>
                    <a:chExt cx="1793" cy="800"/>
                  </a:xfrm>
                </p:grpSpPr>
                <p:grpSp>
                  <p:nvGrpSpPr>
                    <p:cNvPr id="1073743778" name="组合 1073743777"/>
                    <p:cNvGrpSpPr/>
                    <p:nvPr/>
                  </p:nvGrpSpPr>
                  <p:grpSpPr>
                    <a:xfrm>
                      <a:off x="5662" y="10213"/>
                      <a:ext cx="777" cy="777"/>
                      <a:chOff x="4800" y="3000"/>
                      <a:chExt cx="1130" cy="1130"/>
                    </a:xfrm>
                  </p:grpSpPr>
                  <p:sp>
                    <p:nvSpPr>
                      <p:cNvPr id="1073743779" name="椭圆 1073743778"/>
                      <p:cNvSpPr/>
                      <p:nvPr/>
                    </p:nvSpPr>
                    <p:spPr>
                      <a:xfrm>
                        <a:off x="480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0" name="椭圆 1073743779"/>
                      <p:cNvSpPr/>
                      <p:nvPr/>
                    </p:nvSpPr>
                    <p:spPr>
                      <a:xfrm>
                        <a:off x="480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1" name="椭圆 1073743780"/>
                      <p:cNvSpPr/>
                      <p:nvPr/>
                    </p:nvSpPr>
                    <p:spPr>
                      <a:xfrm>
                        <a:off x="480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2" name="椭圆 1073743781"/>
                      <p:cNvSpPr/>
                      <p:nvPr/>
                    </p:nvSpPr>
                    <p:spPr>
                      <a:xfrm>
                        <a:off x="480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3" name="椭圆 1073743782"/>
                      <p:cNvSpPr/>
                      <p:nvPr/>
                    </p:nvSpPr>
                    <p:spPr>
                      <a:xfrm>
                        <a:off x="516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4" name="椭圆 1073743783"/>
                      <p:cNvSpPr/>
                      <p:nvPr/>
                    </p:nvSpPr>
                    <p:spPr>
                      <a:xfrm>
                        <a:off x="516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5" name="椭圆 1073743784"/>
                      <p:cNvSpPr/>
                      <p:nvPr/>
                    </p:nvSpPr>
                    <p:spPr>
                      <a:xfrm>
                        <a:off x="516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6" name="椭圆 1073743785"/>
                      <p:cNvSpPr/>
                      <p:nvPr/>
                    </p:nvSpPr>
                    <p:spPr>
                      <a:xfrm>
                        <a:off x="516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7" name="椭圆 1073743786"/>
                      <p:cNvSpPr/>
                      <p:nvPr/>
                    </p:nvSpPr>
                    <p:spPr>
                      <a:xfrm>
                        <a:off x="552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8" name="椭圆 1073743787"/>
                      <p:cNvSpPr/>
                      <p:nvPr/>
                    </p:nvSpPr>
                    <p:spPr>
                      <a:xfrm>
                        <a:off x="552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89" name="椭圆 1073743788"/>
                      <p:cNvSpPr/>
                      <p:nvPr/>
                    </p:nvSpPr>
                    <p:spPr>
                      <a:xfrm>
                        <a:off x="552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90" name="椭圆 1073743789"/>
                      <p:cNvSpPr/>
                      <p:nvPr/>
                    </p:nvSpPr>
                    <p:spPr>
                      <a:xfrm>
                        <a:off x="552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91" name="椭圆 1073743790"/>
                      <p:cNvSpPr/>
                      <p:nvPr/>
                    </p:nvSpPr>
                    <p:spPr>
                      <a:xfrm>
                        <a:off x="588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92" name="椭圆 1073743791"/>
                      <p:cNvSpPr/>
                      <p:nvPr/>
                    </p:nvSpPr>
                    <p:spPr>
                      <a:xfrm>
                        <a:off x="588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93" name="椭圆 1073743792"/>
                      <p:cNvSpPr/>
                      <p:nvPr/>
                    </p:nvSpPr>
                    <p:spPr>
                      <a:xfrm>
                        <a:off x="588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794" name="椭圆 1073743793"/>
                      <p:cNvSpPr/>
                      <p:nvPr/>
                    </p:nvSpPr>
                    <p:spPr>
                      <a:xfrm>
                        <a:off x="588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grpSp>
                <p:grpSp>
                  <p:nvGrpSpPr>
                    <p:cNvPr id="1073743795" name="组合 1073743794"/>
                    <p:cNvGrpSpPr/>
                    <p:nvPr/>
                  </p:nvGrpSpPr>
                  <p:grpSpPr>
                    <a:xfrm>
                      <a:off x="6659" y="10217"/>
                      <a:ext cx="796" cy="796"/>
                      <a:chOff x="6880" y="10574"/>
                      <a:chExt cx="1600" cy="1601"/>
                    </a:xfrm>
                  </p:grpSpPr>
                  <p:sp>
                    <p:nvSpPr>
                      <p:cNvPr id="1073743796" name="直接连接符 1073743795"/>
                      <p:cNvSpPr/>
                      <p:nvPr/>
                    </p:nvSpPr>
                    <p:spPr>
                      <a:xfrm>
                        <a:off x="6880" y="10574"/>
                        <a:ext cx="160" cy="160"/>
                      </a:xfrm>
                      <a:prstGeom prst="line">
                        <a:avLst/>
                      </a:prstGeom>
                      <a:ln w="9525" cap="flat" cmpd="sng">
                        <a:solidFill>
                          <a:srgbClr val="000000"/>
                        </a:solidFill>
                        <a:prstDash val="solid"/>
                        <a:headEnd type="none" w="med" len="med"/>
                        <a:tailEnd type="none" w="med" len="med"/>
                      </a:ln>
                    </p:spPr>
                  </p:sp>
                  <p:sp>
                    <p:nvSpPr>
                      <p:cNvPr id="1073743797" name="直接连接符 1073743796"/>
                      <p:cNvSpPr/>
                      <p:nvPr/>
                    </p:nvSpPr>
                    <p:spPr>
                      <a:xfrm flipH="1">
                        <a:off x="6880" y="10574"/>
                        <a:ext cx="160" cy="160"/>
                      </a:xfrm>
                      <a:prstGeom prst="line">
                        <a:avLst/>
                      </a:prstGeom>
                      <a:ln w="9525" cap="flat" cmpd="sng">
                        <a:solidFill>
                          <a:srgbClr val="000000"/>
                        </a:solidFill>
                        <a:prstDash val="solid"/>
                        <a:headEnd type="none" w="med" len="med"/>
                        <a:tailEnd type="none" w="med" len="med"/>
                      </a:ln>
                    </p:spPr>
                  </p:sp>
                  <p:sp>
                    <p:nvSpPr>
                      <p:cNvPr id="1073743798" name="直接连接符 1073743797"/>
                      <p:cNvSpPr/>
                      <p:nvPr/>
                    </p:nvSpPr>
                    <p:spPr>
                      <a:xfrm>
                        <a:off x="6880" y="11054"/>
                        <a:ext cx="160" cy="160"/>
                      </a:xfrm>
                      <a:prstGeom prst="line">
                        <a:avLst/>
                      </a:prstGeom>
                      <a:ln w="9525" cap="flat" cmpd="sng">
                        <a:solidFill>
                          <a:srgbClr val="000000"/>
                        </a:solidFill>
                        <a:prstDash val="solid"/>
                        <a:headEnd type="none" w="med" len="med"/>
                        <a:tailEnd type="none" w="med" len="med"/>
                      </a:ln>
                    </p:spPr>
                  </p:sp>
                  <p:sp>
                    <p:nvSpPr>
                      <p:cNvPr id="1073743799" name="直接连接符 1073743798"/>
                      <p:cNvSpPr/>
                      <p:nvPr/>
                    </p:nvSpPr>
                    <p:spPr>
                      <a:xfrm flipH="1">
                        <a:off x="6880" y="11054"/>
                        <a:ext cx="160" cy="160"/>
                      </a:xfrm>
                      <a:prstGeom prst="line">
                        <a:avLst/>
                      </a:prstGeom>
                      <a:ln w="9525" cap="flat" cmpd="sng">
                        <a:solidFill>
                          <a:srgbClr val="000000"/>
                        </a:solidFill>
                        <a:prstDash val="solid"/>
                        <a:headEnd type="none" w="med" len="med"/>
                        <a:tailEnd type="none" w="med" len="med"/>
                      </a:ln>
                    </p:spPr>
                  </p:sp>
                  <p:sp>
                    <p:nvSpPr>
                      <p:cNvPr id="1073743800" name="直接连接符 1073743799"/>
                      <p:cNvSpPr/>
                      <p:nvPr/>
                    </p:nvSpPr>
                    <p:spPr>
                      <a:xfrm>
                        <a:off x="6880" y="11534"/>
                        <a:ext cx="160" cy="160"/>
                      </a:xfrm>
                      <a:prstGeom prst="line">
                        <a:avLst/>
                      </a:prstGeom>
                      <a:ln w="9525" cap="flat" cmpd="sng">
                        <a:solidFill>
                          <a:srgbClr val="000000"/>
                        </a:solidFill>
                        <a:prstDash val="solid"/>
                        <a:headEnd type="none" w="med" len="med"/>
                        <a:tailEnd type="none" w="med" len="med"/>
                      </a:ln>
                    </p:spPr>
                  </p:sp>
                  <p:sp>
                    <p:nvSpPr>
                      <p:cNvPr id="1073743801" name="直接连接符 1073743800"/>
                      <p:cNvSpPr/>
                      <p:nvPr/>
                    </p:nvSpPr>
                    <p:spPr>
                      <a:xfrm flipH="1">
                        <a:off x="6880" y="11534"/>
                        <a:ext cx="160" cy="160"/>
                      </a:xfrm>
                      <a:prstGeom prst="line">
                        <a:avLst/>
                      </a:prstGeom>
                      <a:ln w="9525" cap="flat" cmpd="sng">
                        <a:solidFill>
                          <a:srgbClr val="000000"/>
                        </a:solidFill>
                        <a:prstDash val="solid"/>
                        <a:headEnd type="none" w="med" len="med"/>
                        <a:tailEnd type="none" w="med" len="med"/>
                      </a:ln>
                    </p:spPr>
                  </p:sp>
                  <p:sp>
                    <p:nvSpPr>
                      <p:cNvPr id="1073743802" name="直接连接符 1073743801"/>
                      <p:cNvSpPr/>
                      <p:nvPr/>
                    </p:nvSpPr>
                    <p:spPr>
                      <a:xfrm>
                        <a:off x="6880" y="12015"/>
                        <a:ext cx="160" cy="160"/>
                      </a:xfrm>
                      <a:prstGeom prst="line">
                        <a:avLst/>
                      </a:prstGeom>
                      <a:ln w="9525" cap="flat" cmpd="sng">
                        <a:solidFill>
                          <a:srgbClr val="000000"/>
                        </a:solidFill>
                        <a:prstDash val="solid"/>
                        <a:headEnd type="none" w="med" len="med"/>
                        <a:tailEnd type="none" w="med" len="med"/>
                      </a:ln>
                    </p:spPr>
                  </p:sp>
                  <p:sp>
                    <p:nvSpPr>
                      <p:cNvPr id="1073743803" name="直接连接符 1073743802"/>
                      <p:cNvSpPr/>
                      <p:nvPr/>
                    </p:nvSpPr>
                    <p:spPr>
                      <a:xfrm flipH="1">
                        <a:off x="6880" y="12015"/>
                        <a:ext cx="160" cy="160"/>
                      </a:xfrm>
                      <a:prstGeom prst="line">
                        <a:avLst/>
                      </a:prstGeom>
                      <a:ln w="9525" cap="flat" cmpd="sng">
                        <a:solidFill>
                          <a:srgbClr val="000000"/>
                        </a:solidFill>
                        <a:prstDash val="solid"/>
                        <a:headEnd type="none" w="med" len="med"/>
                        <a:tailEnd type="none" w="med" len="med"/>
                      </a:ln>
                    </p:spPr>
                  </p:sp>
                  <p:sp>
                    <p:nvSpPr>
                      <p:cNvPr id="1073743804" name="直接连接符 1073743803"/>
                      <p:cNvSpPr/>
                      <p:nvPr/>
                    </p:nvSpPr>
                    <p:spPr>
                      <a:xfrm>
                        <a:off x="7360" y="10574"/>
                        <a:ext cx="160" cy="160"/>
                      </a:xfrm>
                      <a:prstGeom prst="line">
                        <a:avLst/>
                      </a:prstGeom>
                      <a:ln w="9525" cap="flat" cmpd="sng">
                        <a:solidFill>
                          <a:srgbClr val="000000"/>
                        </a:solidFill>
                        <a:prstDash val="solid"/>
                        <a:headEnd type="none" w="med" len="med"/>
                        <a:tailEnd type="none" w="med" len="med"/>
                      </a:ln>
                    </p:spPr>
                  </p:sp>
                  <p:sp>
                    <p:nvSpPr>
                      <p:cNvPr id="1073743805" name="直接连接符 1073743804"/>
                      <p:cNvSpPr/>
                      <p:nvPr/>
                    </p:nvSpPr>
                    <p:spPr>
                      <a:xfrm flipH="1">
                        <a:off x="7360" y="10574"/>
                        <a:ext cx="160" cy="160"/>
                      </a:xfrm>
                      <a:prstGeom prst="line">
                        <a:avLst/>
                      </a:prstGeom>
                      <a:ln w="9525" cap="flat" cmpd="sng">
                        <a:solidFill>
                          <a:srgbClr val="000000"/>
                        </a:solidFill>
                        <a:prstDash val="solid"/>
                        <a:headEnd type="none" w="med" len="med"/>
                        <a:tailEnd type="none" w="med" len="med"/>
                      </a:ln>
                    </p:spPr>
                  </p:sp>
                  <p:sp>
                    <p:nvSpPr>
                      <p:cNvPr id="1073743806" name="直接连接符 1073743805"/>
                      <p:cNvSpPr/>
                      <p:nvPr/>
                    </p:nvSpPr>
                    <p:spPr>
                      <a:xfrm>
                        <a:off x="7360" y="11054"/>
                        <a:ext cx="160" cy="160"/>
                      </a:xfrm>
                      <a:prstGeom prst="line">
                        <a:avLst/>
                      </a:prstGeom>
                      <a:ln w="9525" cap="flat" cmpd="sng">
                        <a:solidFill>
                          <a:srgbClr val="000000"/>
                        </a:solidFill>
                        <a:prstDash val="solid"/>
                        <a:headEnd type="none" w="med" len="med"/>
                        <a:tailEnd type="none" w="med" len="med"/>
                      </a:ln>
                    </p:spPr>
                  </p:sp>
                  <p:sp>
                    <p:nvSpPr>
                      <p:cNvPr id="1073743807" name="直接连接符 1073743806"/>
                      <p:cNvSpPr/>
                      <p:nvPr/>
                    </p:nvSpPr>
                    <p:spPr>
                      <a:xfrm flipH="1">
                        <a:off x="7360" y="11054"/>
                        <a:ext cx="160" cy="160"/>
                      </a:xfrm>
                      <a:prstGeom prst="line">
                        <a:avLst/>
                      </a:prstGeom>
                      <a:ln w="9525" cap="flat" cmpd="sng">
                        <a:solidFill>
                          <a:srgbClr val="000000"/>
                        </a:solidFill>
                        <a:prstDash val="solid"/>
                        <a:headEnd type="none" w="med" len="med"/>
                        <a:tailEnd type="none" w="med" len="med"/>
                      </a:ln>
                    </p:spPr>
                  </p:sp>
                  <p:sp>
                    <p:nvSpPr>
                      <p:cNvPr id="1073743808" name="直接连接符 1073743807"/>
                      <p:cNvSpPr/>
                      <p:nvPr/>
                    </p:nvSpPr>
                    <p:spPr>
                      <a:xfrm>
                        <a:off x="7360" y="11534"/>
                        <a:ext cx="160" cy="160"/>
                      </a:xfrm>
                      <a:prstGeom prst="line">
                        <a:avLst/>
                      </a:prstGeom>
                      <a:ln w="9525" cap="flat" cmpd="sng">
                        <a:solidFill>
                          <a:srgbClr val="000000"/>
                        </a:solidFill>
                        <a:prstDash val="solid"/>
                        <a:headEnd type="none" w="med" len="med"/>
                        <a:tailEnd type="none" w="med" len="med"/>
                      </a:ln>
                    </p:spPr>
                  </p:sp>
                  <p:sp>
                    <p:nvSpPr>
                      <p:cNvPr id="1073743809" name="直接连接符 1073743808"/>
                      <p:cNvSpPr/>
                      <p:nvPr/>
                    </p:nvSpPr>
                    <p:spPr>
                      <a:xfrm flipH="1">
                        <a:off x="7360" y="11534"/>
                        <a:ext cx="160" cy="160"/>
                      </a:xfrm>
                      <a:prstGeom prst="line">
                        <a:avLst/>
                      </a:prstGeom>
                      <a:ln w="9525" cap="flat" cmpd="sng">
                        <a:solidFill>
                          <a:srgbClr val="000000"/>
                        </a:solidFill>
                        <a:prstDash val="solid"/>
                        <a:headEnd type="none" w="med" len="med"/>
                        <a:tailEnd type="none" w="med" len="med"/>
                      </a:ln>
                    </p:spPr>
                  </p:sp>
                  <p:sp>
                    <p:nvSpPr>
                      <p:cNvPr id="1073743810" name="直接连接符 1073743809"/>
                      <p:cNvSpPr/>
                      <p:nvPr/>
                    </p:nvSpPr>
                    <p:spPr>
                      <a:xfrm>
                        <a:off x="7360" y="12014"/>
                        <a:ext cx="160" cy="160"/>
                      </a:xfrm>
                      <a:prstGeom prst="line">
                        <a:avLst/>
                      </a:prstGeom>
                      <a:ln w="9525" cap="flat" cmpd="sng">
                        <a:solidFill>
                          <a:srgbClr val="000000"/>
                        </a:solidFill>
                        <a:prstDash val="solid"/>
                        <a:headEnd type="none" w="med" len="med"/>
                        <a:tailEnd type="none" w="med" len="med"/>
                      </a:ln>
                    </p:spPr>
                  </p:sp>
                  <p:sp>
                    <p:nvSpPr>
                      <p:cNvPr id="1073743811" name="直接连接符 1073743810"/>
                      <p:cNvSpPr/>
                      <p:nvPr/>
                    </p:nvSpPr>
                    <p:spPr>
                      <a:xfrm flipH="1">
                        <a:off x="7360" y="12014"/>
                        <a:ext cx="160" cy="160"/>
                      </a:xfrm>
                      <a:prstGeom prst="line">
                        <a:avLst/>
                      </a:prstGeom>
                      <a:ln w="9525" cap="flat" cmpd="sng">
                        <a:solidFill>
                          <a:srgbClr val="000000"/>
                        </a:solidFill>
                        <a:prstDash val="solid"/>
                        <a:headEnd type="none" w="med" len="med"/>
                        <a:tailEnd type="none" w="med" len="med"/>
                      </a:ln>
                    </p:spPr>
                  </p:sp>
                  <p:sp>
                    <p:nvSpPr>
                      <p:cNvPr id="1073743812" name="直接连接符 1073743811"/>
                      <p:cNvSpPr/>
                      <p:nvPr/>
                    </p:nvSpPr>
                    <p:spPr>
                      <a:xfrm>
                        <a:off x="7840" y="10574"/>
                        <a:ext cx="160" cy="160"/>
                      </a:xfrm>
                      <a:prstGeom prst="line">
                        <a:avLst/>
                      </a:prstGeom>
                      <a:ln w="9525" cap="flat" cmpd="sng">
                        <a:solidFill>
                          <a:srgbClr val="000000"/>
                        </a:solidFill>
                        <a:prstDash val="solid"/>
                        <a:headEnd type="none" w="med" len="med"/>
                        <a:tailEnd type="none" w="med" len="med"/>
                      </a:ln>
                    </p:spPr>
                  </p:sp>
                  <p:sp>
                    <p:nvSpPr>
                      <p:cNvPr id="1073743813" name="直接连接符 1073743812"/>
                      <p:cNvSpPr/>
                      <p:nvPr/>
                    </p:nvSpPr>
                    <p:spPr>
                      <a:xfrm flipH="1">
                        <a:off x="7840" y="10574"/>
                        <a:ext cx="160" cy="160"/>
                      </a:xfrm>
                      <a:prstGeom prst="line">
                        <a:avLst/>
                      </a:prstGeom>
                      <a:ln w="9525" cap="flat" cmpd="sng">
                        <a:solidFill>
                          <a:srgbClr val="000000"/>
                        </a:solidFill>
                        <a:prstDash val="solid"/>
                        <a:headEnd type="none" w="med" len="med"/>
                        <a:tailEnd type="none" w="med" len="med"/>
                      </a:ln>
                    </p:spPr>
                  </p:sp>
                  <p:sp>
                    <p:nvSpPr>
                      <p:cNvPr id="1073743814" name="直接连接符 1073743813"/>
                      <p:cNvSpPr/>
                      <p:nvPr/>
                    </p:nvSpPr>
                    <p:spPr>
                      <a:xfrm>
                        <a:off x="7840" y="11054"/>
                        <a:ext cx="160" cy="160"/>
                      </a:xfrm>
                      <a:prstGeom prst="line">
                        <a:avLst/>
                      </a:prstGeom>
                      <a:ln w="9525" cap="flat" cmpd="sng">
                        <a:solidFill>
                          <a:srgbClr val="000000"/>
                        </a:solidFill>
                        <a:prstDash val="solid"/>
                        <a:headEnd type="none" w="med" len="med"/>
                        <a:tailEnd type="none" w="med" len="med"/>
                      </a:ln>
                    </p:spPr>
                  </p:sp>
                  <p:sp>
                    <p:nvSpPr>
                      <p:cNvPr id="1073743815" name="直接连接符 1073743814"/>
                      <p:cNvSpPr/>
                      <p:nvPr/>
                    </p:nvSpPr>
                    <p:spPr>
                      <a:xfrm flipH="1">
                        <a:off x="7840" y="11054"/>
                        <a:ext cx="160" cy="160"/>
                      </a:xfrm>
                      <a:prstGeom prst="line">
                        <a:avLst/>
                      </a:prstGeom>
                      <a:ln w="9525" cap="flat" cmpd="sng">
                        <a:solidFill>
                          <a:srgbClr val="000000"/>
                        </a:solidFill>
                        <a:prstDash val="solid"/>
                        <a:headEnd type="none" w="med" len="med"/>
                        <a:tailEnd type="none" w="med" len="med"/>
                      </a:ln>
                    </p:spPr>
                  </p:sp>
                  <p:sp>
                    <p:nvSpPr>
                      <p:cNvPr id="1073743816" name="直接连接符 1073743815"/>
                      <p:cNvSpPr/>
                      <p:nvPr/>
                    </p:nvSpPr>
                    <p:spPr>
                      <a:xfrm>
                        <a:off x="7840" y="11534"/>
                        <a:ext cx="160" cy="160"/>
                      </a:xfrm>
                      <a:prstGeom prst="line">
                        <a:avLst/>
                      </a:prstGeom>
                      <a:ln w="9525" cap="flat" cmpd="sng">
                        <a:solidFill>
                          <a:srgbClr val="000000"/>
                        </a:solidFill>
                        <a:prstDash val="solid"/>
                        <a:headEnd type="none" w="med" len="med"/>
                        <a:tailEnd type="none" w="med" len="med"/>
                      </a:ln>
                    </p:spPr>
                  </p:sp>
                  <p:sp>
                    <p:nvSpPr>
                      <p:cNvPr id="1073743817" name="直接连接符 1073743816"/>
                      <p:cNvSpPr/>
                      <p:nvPr/>
                    </p:nvSpPr>
                    <p:spPr>
                      <a:xfrm flipH="1">
                        <a:off x="7840" y="11534"/>
                        <a:ext cx="160" cy="160"/>
                      </a:xfrm>
                      <a:prstGeom prst="line">
                        <a:avLst/>
                      </a:prstGeom>
                      <a:ln w="9525" cap="flat" cmpd="sng">
                        <a:solidFill>
                          <a:srgbClr val="000000"/>
                        </a:solidFill>
                        <a:prstDash val="solid"/>
                        <a:headEnd type="none" w="med" len="med"/>
                        <a:tailEnd type="none" w="med" len="med"/>
                      </a:ln>
                    </p:spPr>
                  </p:sp>
                  <p:sp>
                    <p:nvSpPr>
                      <p:cNvPr id="1073743818" name="直接连接符 1073743817"/>
                      <p:cNvSpPr/>
                      <p:nvPr/>
                    </p:nvSpPr>
                    <p:spPr>
                      <a:xfrm>
                        <a:off x="7840" y="12014"/>
                        <a:ext cx="160" cy="160"/>
                      </a:xfrm>
                      <a:prstGeom prst="line">
                        <a:avLst/>
                      </a:prstGeom>
                      <a:ln w="9525" cap="flat" cmpd="sng">
                        <a:solidFill>
                          <a:srgbClr val="000000"/>
                        </a:solidFill>
                        <a:prstDash val="solid"/>
                        <a:headEnd type="none" w="med" len="med"/>
                        <a:tailEnd type="none" w="med" len="med"/>
                      </a:ln>
                    </p:spPr>
                  </p:sp>
                  <p:sp>
                    <p:nvSpPr>
                      <p:cNvPr id="1073743819" name="直接连接符 1073743818"/>
                      <p:cNvSpPr/>
                      <p:nvPr/>
                    </p:nvSpPr>
                    <p:spPr>
                      <a:xfrm flipH="1">
                        <a:off x="7840" y="12014"/>
                        <a:ext cx="160" cy="160"/>
                      </a:xfrm>
                      <a:prstGeom prst="line">
                        <a:avLst/>
                      </a:prstGeom>
                      <a:ln w="9525" cap="flat" cmpd="sng">
                        <a:solidFill>
                          <a:srgbClr val="000000"/>
                        </a:solidFill>
                        <a:prstDash val="solid"/>
                        <a:headEnd type="none" w="med" len="med"/>
                        <a:tailEnd type="none" w="med" len="med"/>
                      </a:ln>
                    </p:spPr>
                  </p:sp>
                  <p:sp>
                    <p:nvSpPr>
                      <p:cNvPr id="1073743820" name="直接连接符 1073743819"/>
                      <p:cNvSpPr/>
                      <p:nvPr/>
                    </p:nvSpPr>
                    <p:spPr>
                      <a:xfrm>
                        <a:off x="8320" y="10574"/>
                        <a:ext cx="160" cy="160"/>
                      </a:xfrm>
                      <a:prstGeom prst="line">
                        <a:avLst/>
                      </a:prstGeom>
                      <a:ln w="9525" cap="flat" cmpd="sng">
                        <a:solidFill>
                          <a:srgbClr val="000000"/>
                        </a:solidFill>
                        <a:prstDash val="solid"/>
                        <a:headEnd type="none" w="med" len="med"/>
                        <a:tailEnd type="none" w="med" len="med"/>
                      </a:ln>
                    </p:spPr>
                  </p:sp>
                  <p:sp>
                    <p:nvSpPr>
                      <p:cNvPr id="1073743821" name="直接连接符 1073743820"/>
                      <p:cNvSpPr/>
                      <p:nvPr/>
                    </p:nvSpPr>
                    <p:spPr>
                      <a:xfrm flipH="1">
                        <a:off x="8320" y="10574"/>
                        <a:ext cx="160" cy="160"/>
                      </a:xfrm>
                      <a:prstGeom prst="line">
                        <a:avLst/>
                      </a:prstGeom>
                      <a:ln w="9525" cap="flat" cmpd="sng">
                        <a:solidFill>
                          <a:srgbClr val="000000"/>
                        </a:solidFill>
                        <a:prstDash val="solid"/>
                        <a:headEnd type="none" w="med" len="med"/>
                        <a:tailEnd type="none" w="med" len="med"/>
                      </a:ln>
                    </p:spPr>
                  </p:sp>
                  <p:sp>
                    <p:nvSpPr>
                      <p:cNvPr id="1073743822" name="直接连接符 1073743821"/>
                      <p:cNvSpPr/>
                      <p:nvPr/>
                    </p:nvSpPr>
                    <p:spPr>
                      <a:xfrm>
                        <a:off x="8320" y="11054"/>
                        <a:ext cx="160" cy="160"/>
                      </a:xfrm>
                      <a:prstGeom prst="line">
                        <a:avLst/>
                      </a:prstGeom>
                      <a:ln w="9525" cap="flat" cmpd="sng">
                        <a:solidFill>
                          <a:srgbClr val="000000"/>
                        </a:solidFill>
                        <a:prstDash val="solid"/>
                        <a:headEnd type="none" w="med" len="med"/>
                        <a:tailEnd type="none" w="med" len="med"/>
                      </a:ln>
                    </p:spPr>
                  </p:sp>
                  <p:sp>
                    <p:nvSpPr>
                      <p:cNvPr id="1073743823" name="直接连接符 1073743822"/>
                      <p:cNvSpPr/>
                      <p:nvPr/>
                    </p:nvSpPr>
                    <p:spPr>
                      <a:xfrm flipH="1">
                        <a:off x="8320" y="11054"/>
                        <a:ext cx="160" cy="160"/>
                      </a:xfrm>
                      <a:prstGeom prst="line">
                        <a:avLst/>
                      </a:prstGeom>
                      <a:ln w="9525" cap="flat" cmpd="sng">
                        <a:solidFill>
                          <a:srgbClr val="000000"/>
                        </a:solidFill>
                        <a:prstDash val="solid"/>
                        <a:headEnd type="none" w="med" len="med"/>
                        <a:tailEnd type="none" w="med" len="med"/>
                      </a:ln>
                    </p:spPr>
                  </p:sp>
                  <p:sp>
                    <p:nvSpPr>
                      <p:cNvPr id="1073743824" name="直接连接符 1073743823"/>
                      <p:cNvSpPr/>
                      <p:nvPr/>
                    </p:nvSpPr>
                    <p:spPr>
                      <a:xfrm>
                        <a:off x="8320" y="11534"/>
                        <a:ext cx="160" cy="160"/>
                      </a:xfrm>
                      <a:prstGeom prst="line">
                        <a:avLst/>
                      </a:prstGeom>
                      <a:ln w="9525" cap="flat" cmpd="sng">
                        <a:solidFill>
                          <a:srgbClr val="000000"/>
                        </a:solidFill>
                        <a:prstDash val="solid"/>
                        <a:headEnd type="none" w="med" len="med"/>
                        <a:tailEnd type="none" w="med" len="med"/>
                      </a:ln>
                    </p:spPr>
                  </p:sp>
                  <p:sp>
                    <p:nvSpPr>
                      <p:cNvPr id="1073743825" name="直接连接符 1073743824"/>
                      <p:cNvSpPr/>
                      <p:nvPr/>
                    </p:nvSpPr>
                    <p:spPr>
                      <a:xfrm flipH="1">
                        <a:off x="8320" y="11534"/>
                        <a:ext cx="160" cy="160"/>
                      </a:xfrm>
                      <a:prstGeom prst="line">
                        <a:avLst/>
                      </a:prstGeom>
                      <a:ln w="9525" cap="flat" cmpd="sng">
                        <a:solidFill>
                          <a:srgbClr val="000000"/>
                        </a:solidFill>
                        <a:prstDash val="solid"/>
                        <a:headEnd type="none" w="med" len="med"/>
                        <a:tailEnd type="none" w="med" len="med"/>
                      </a:ln>
                    </p:spPr>
                  </p:sp>
                  <p:sp>
                    <p:nvSpPr>
                      <p:cNvPr id="1073743826" name="直接连接符 1073743825"/>
                      <p:cNvSpPr/>
                      <p:nvPr/>
                    </p:nvSpPr>
                    <p:spPr>
                      <a:xfrm>
                        <a:off x="8320" y="12014"/>
                        <a:ext cx="160" cy="160"/>
                      </a:xfrm>
                      <a:prstGeom prst="line">
                        <a:avLst/>
                      </a:prstGeom>
                      <a:ln w="9525" cap="flat" cmpd="sng">
                        <a:solidFill>
                          <a:srgbClr val="000000"/>
                        </a:solidFill>
                        <a:prstDash val="solid"/>
                        <a:headEnd type="none" w="med" len="med"/>
                        <a:tailEnd type="none" w="med" len="med"/>
                      </a:ln>
                    </p:spPr>
                  </p:sp>
                  <p:sp>
                    <p:nvSpPr>
                      <p:cNvPr id="1073743827" name="直接连接符 1073743826"/>
                      <p:cNvSpPr/>
                      <p:nvPr/>
                    </p:nvSpPr>
                    <p:spPr>
                      <a:xfrm flipH="1">
                        <a:off x="8320" y="12014"/>
                        <a:ext cx="160" cy="160"/>
                      </a:xfrm>
                      <a:prstGeom prst="line">
                        <a:avLst/>
                      </a:prstGeom>
                      <a:ln w="9525" cap="flat" cmpd="sng">
                        <a:solidFill>
                          <a:srgbClr val="000000"/>
                        </a:solidFill>
                        <a:prstDash val="solid"/>
                        <a:headEnd type="none" w="med" len="med"/>
                        <a:tailEnd type="none" w="med" len="med"/>
                      </a:ln>
                    </p:spPr>
                  </p:sp>
                </p:grpSp>
              </p:grpSp>
              <p:grpSp>
                <p:nvGrpSpPr>
                  <p:cNvPr id="1073743828" name="组合 1073743827"/>
                  <p:cNvGrpSpPr/>
                  <p:nvPr/>
                </p:nvGrpSpPr>
                <p:grpSpPr>
                  <a:xfrm>
                    <a:off x="5662" y="9236"/>
                    <a:ext cx="1793" cy="800"/>
                    <a:chOff x="5662" y="10213"/>
                    <a:chExt cx="1793" cy="800"/>
                  </a:xfrm>
                </p:grpSpPr>
                <p:grpSp>
                  <p:nvGrpSpPr>
                    <p:cNvPr id="1073743829" name="组合 1073743828"/>
                    <p:cNvGrpSpPr/>
                    <p:nvPr/>
                  </p:nvGrpSpPr>
                  <p:grpSpPr>
                    <a:xfrm>
                      <a:off x="5662" y="10213"/>
                      <a:ext cx="777" cy="777"/>
                      <a:chOff x="4800" y="3000"/>
                      <a:chExt cx="1130" cy="1130"/>
                    </a:xfrm>
                  </p:grpSpPr>
                  <p:sp>
                    <p:nvSpPr>
                      <p:cNvPr id="1073743830" name="椭圆 1073743829"/>
                      <p:cNvSpPr/>
                      <p:nvPr/>
                    </p:nvSpPr>
                    <p:spPr>
                      <a:xfrm>
                        <a:off x="480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1" name="椭圆 1073743830"/>
                      <p:cNvSpPr/>
                      <p:nvPr/>
                    </p:nvSpPr>
                    <p:spPr>
                      <a:xfrm>
                        <a:off x="480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2" name="椭圆 1073743831"/>
                      <p:cNvSpPr/>
                      <p:nvPr/>
                    </p:nvSpPr>
                    <p:spPr>
                      <a:xfrm>
                        <a:off x="480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3" name="椭圆 1073743832"/>
                      <p:cNvSpPr/>
                      <p:nvPr/>
                    </p:nvSpPr>
                    <p:spPr>
                      <a:xfrm>
                        <a:off x="480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4" name="椭圆 1073743833"/>
                      <p:cNvSpPr/>
                      <p:nvPr/>
                    </p:nvSpPr>
                    <p:spPr>
                      <a:xfrm>
                        <a:off x="516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5" name="椭圆 1073743834"/>
                      <p:cNvSpPr/>
                      <p:nvPr/>
                    </p:nvSpPr>
                    <p:spPr>
                      <a:xfrm>
                        <a:off x="516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6" name="椭圆 1073743835"/>
                      <p:cNvSpPr/>
                      <p:nvPr/>
                    </p:nvSpPr>
                    <p:spPr>
                      <a:xfrm>
                        <a:off x="516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7" name="椭圆 1073743836"/>
                      <p:cNvSpPr/>
                      <p:nvPr/>
                    </p:nvSpPr>
                    <p:spPr>
                      <a:xfrm>
                        <a:off x="516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8" name="椭圆 1073743837"/>
                      <p:cNvSpPr/>
                      <p:nvPr/>
                    </p:nvSpPr>
                    <p:spPr>
                      <a:xfrm>
                        <a:off x="552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39" name="椭圆 1073743838"/>
                      <p:cNvSpPr/>
                      <p:nvPr/>
                    </p:nvSpPr>
                    <p:spPr>
                      <a:xfrm>
                        <a:off x="552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0" name="椭圆 1073743839"/>
                      <p:cNvSpPr/>
                      <p:nvPr/>
                    </p:nvSpPr>
                    <p:spPr>
                      <a:xfrm>
                        <a:off x="552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1" name="椭圆 1073743840"/>
                      <p:cNvSpPr/>
                      <p:nvPr/>
                    </p:nvSpPr>
                    <p:spPr>
                      <a:xfrm>
                        <a:off x="552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2" name="椭圆 1073743841"/>
                      <p:cNvSpPr/>
                      <p:nvPr/>
                    </p:nvSpPr>
                    <p:spPr>
                      <a:xfrm>
                        <a:off x="5880" y="300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3" name="椭圆 1073743842"/>
                      <p:cNvSpPr/>
                      <p:nvPr/>
                    </p:nvSpPr>
                    <p:spPr>
                      <a:xfrm>
                        <a:off x="5880" y="336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4" name="椭圆 1073743843"/>
                      <p:cNvSpPr/>
                      <p:nvPr/>
                    </p:nvSpPr>
                    <p:spPr>
                      <a:xfrm>
                        <a:off x="5880" y="372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073743845" name="椭圆 1073743844"/>
                      <p:cNvSpPr/>
                      <p:nvPr/>
                    </p:nvSpPr>
                    <p:spPr>
                      <a:xfrm>
                        <a:off x="5880" y="4080"/>
                        <a:ext cx="50" cy="50"/>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grpSp>
                <p:grpSp>
                  <p:nvGrpSpPr>
                    <p:cNvPr id="1073743846" name="组合 1073743845"/>
                    <p:cNvGrpSpPr/>
                    <p:nvPr/>
                  </p:nvGrpSpPr>
                  <p:grpSpPr>
                    <a:xfrm>
                      <a:off x="6659" y="10217"/>
                      <a:ext cx="796" cy="796"/>
                      <a:chOff x="6880" y="10574"/>
                      <a:chExt cx="1600" cy="1601"/>
                    </a:xfrm>
                  </p:grpSpPr>
                  <p:sp>
                    <p:nvSpPr>
                      <p:cNvPr id="1073743847" name="直接连接符 1073743846"/>
                      <p:cNvSpPr/>
                      <p:nvPr/>
                    </p:nvSpPr>
                    <p:spPr>
                      <a:xfrm>
                        <a:off x="6880" y="10574"/>
                        <a:ext cx="160" cy="160"/>
                      </a:xfrm>
                      <a:prstGeom prst="line">
                        <a:avLst/>
                      </a:prstGeom>
                      <a:ln w="9525" cap="flat" cmpd="sng">
                        <a:solidFill>
                          <a:srgbClr val="000000"/>
                        </a:solidFill>
                        <a:prstDash val="solid"/>
                        <a:headEnd type="none" w="med" len="med"/>
                        <a:tailEnd type="none" w="med" len="med"/>
                      </a:ln>
                    </p:spPr>
                  </p:sp>
                  <p:sp>
                    <p:nvSpPr>
                      <p:cNvPr id="1073743848" name="直接连接符 1073743847"/>
                      <p:cNvSpPr/>
                      <p:nvPr/>
                    </p:nvSpPr>
                    <p:spPr>
                      <a:xfrm flipH="1">
                        <a:off x="6880" y="10574"/>
                        <a:ext cx="160" cy="160"/>
                      </a:xfrm>
                      <a:prstGeom prst="line">
                        <a:avLst/>
                      </a:prstGeom>
                      <a:ln w="9525" cap="flat" cmpd="sng">
                        <a:solidFill>
                          <a:srgbClr val="000000"/>
                        </a:solidFill>
                        <a:prstDash val="solid"/>
                        <a:headEnd type="none" w="med" len="med"/>
                        <a:tailEnd type="none" w="med" len="med"/>
                      </a:ln>
                    </p:spPr>
                  </p:sp>
                  <p:sp>
                    <p:nvSpPr>
                      <p:cNvPr id="1073743849" name="直接连接符 1073743848"/>
                      <p:cNvSpPr/>
                      <p:nvPr/>
                    </p:nvSpPr>
                    <p:spPr>
                      <a:xfrm>
                        <a:off x="6880" y="11054"/>
                        <a:ext cx="160" cy="160"/>
                      </a:xfrm>
                      <a:prstGeom prst="line">
                        <a:avLst/>
                      </a:prstGeom>
                      <a:ln w="9525" cap="flat" cmpd="sng">
                        <a:solidFill>
                          <a:srgbClr val="000000"/>
                        </a:solidFill>
                        <a:prstDash val="solid"/>
                        <a:headEnd type="none" w="med" len="med"/>
                        <a:tailEnd type="none" w="med" len="med"/>
                      </a:ln>
                    </p:spPr>
                  </p:sp>
                  <p:sp>
                    <p:nvSpPr>
                      <p:cNvPr id="1073743850" name="直接连接符 1073743849"/>
                      <p:cNvSpPr/>
                      <p:nvPr/>
                    </p:nvSpPr>
                    <p:spPr>
                      <a:xfrm flipH="1">
                        <a:off x="6880" y="11054"/>
                        <a:ext cx="160" cy="160"/>
                      </a:xfrm>
                      <a:prstGeom prst="line">
                        <a:avLst/>
                      </a:prstGeom>
                      <a:ln w="9525" cap="flat" cmpd="sng">
                        <a:solidFill>
                          <a:srgbClr val="000000"/>
                        </a:solidFill>
                        <a:prstDash val="solid"/>
                        <a:headEnd type="none" w="med" len="med"/>
                        <a:tailEnd type="none" w="med" len="med"/>
                      </a:ln>
                    </p:spPr>
                  </p:sp>
                  <p:sp>
                    <p:nvSpPr>
                      <p:cNvPr id="1073743851" name="直接连接符 1073743850"/>
                      <p:cNvSpPr/>
                      <p:nvPr/>
                    </p:nvSpPr>
                    <p:spPr>
                      <a:xfrm>
                        <a:off x="6880" y="11534"/>
                        <a:ext cx="160" cy="160"/>
                      </a:xfrm>
                      <a:prstGeom prst="line">
                        <a:avLst/>
                      </a:prstGeom>
                      <a:ln w="9525" cap="flat" cmpd="sng">
                        <a:solidFill>
                          <a:srgbClr val="000000"/>
                        </a:solidFill>
                        <a:prstDash val="solid"/>
                        <a:headEnd type="none" w="med" len="med"/>
                        <a:tailEnd type="none" w="med" len="med"/>
                      </a:ln>
                    </p:spPr>
                  </p:sp>
                  <p:sp>
                    <p:nvSpPr>
                      <p:cNvPr id="1073743852" name="直接连接符 1073743851"/>
                      <p:cNvSpPr/>
                      <p:nvPr/>
                    </p:nvSpPr>
                    <p:spPr>
                      <a:xfrm flipH="1">
                        <a:off x="6880" y="11534"/>
                        <a:ext cx="160" cy="160"/>
                      </a:xfrm>
                      <a:prstGeom prst="line">
                        <a:avLst/>
                      </a:prstGeom>
                      <a:ln w="9525" cap="flat" cmpd="sng">
                        <a:solidFill>
                          <a:srgbClr val="000000"/>
                        </a:solidFill>
                        <a:prstDash val="solid"/>
                        <a:headEnd type="none" w="med" len="med"/>
                        <a:tailEnd type="none" w="med" len="med"/>
                      </a:ln>
                    </p:spPr>
                  </p:sp>
                  <p:sp>
                    <p:nvSpPr>
                      <p:cNvPr id="1073743853" name="直接连接符 1073743852"/>
                      <p:cNvSpPr/>
                      <p:nvPr/>
                    </p:nvSpPr>
                    <p:spPr>
                      <a:xfrm>
                        <a:off x="6880" y="12015"/>
                        <a:ext cx="160" cy="160"/>
                      </a:xfrm>
                      <a:prstGeom prst="line">
                        <a:avLst/>
                      </a:prstGeom>
                      <a:ln w="9525" cap="flat" cmpd="sng">
                        <a:solidFill>
                          <a:srgbClr val="000000"/>
                        </a:solidFill>
                        <a:prstDash val="solid"/>
                        <a:headEnd type="none" w="med" len="med"/>
                        <a:tailEnd type="none" w="med" len="med"/>
                      </a:ln>
                    </p:spPr>
                  </p:sp>
                  <p:sp>
                    <p:nvSpPr>
                      <p:cNvPr id="1073743854" name="直接连接符 1073743853"/>
                      <p:cNvSpPr/>
                      <p:nvPr/>
                    </p:nvSpPr>
                    <p:spPr>
                      <a:xfrm flipH="1">
                        <a:off x="6880" y="12015"/>
                        <a:ext cx="160" cy="160"/>
                      </a:xfrm>
                      <a:prstGeom prst="line">
                        <a:avLst/>
                      </a:prstGeom>
                      <a:ln w="9525" cap="flat" cmpd="sng">
                        <a:solidFill>
                          <a:srgbClr val="000000"/>
                        </a:solidFill>
                        <a:prstDash val="solid"/>
                        <a:headEnd type="none" w="med" len="med"/>
                        <a:tailEnd type="none" w="med" len="med"/>
                      </a:ln>
                    </p:spPr>
                  </p:sp>
                  <p:sp>
                    <p:nvSpPr>
                      <p:cNvPr id="1073743855" name="直接连接符 1073743854"/>
                      <p:cNvSpPr/>
                      <p:nvPr/>
                    </p:nvSpPr>
                    <p:spPr>
                      <a:xfrm>
                        <a:off x="7360" y="10574"/>
                        <a:ext cx="160" cy="160"/>
                      </a:xfrm>
                      <a:prstGeom prst="line">
                        <a:avLst/>
                      </a:prstGeom>
                      <a:ln w="9525" cap="flat" cmpd="sng">
                        <a:solidFill>
                          <a:srgbClr val="000000"/>
                        </a:solidFill>
                        <a:prstDash val="solid"/>
                        <a:headEnd type="none" w="med" len="med"/>
                        <a:tailEnd type="none" w="med" len="med"/>
                      </a:ln>
                    </p:spPr>
                  </p:sp>
                  <p:sp>
                    <p:nvSpPr>
                      <p:cNvPr id="1073743856" name="直接连接符 1073743855"/>
                      <p:cNvSpPr/>
                      <p:nvPr/>
                    </p:nvSpPr>
                    <p:spPr>
                      <a:xfrm flipH="1">
                        <a:off x="7360" y="10574"/>
                        <a:ext cx="160" cy="160"/>
                      </a:xfrm>
                      <a:prstGeom prst="line">
                        <a:avLst/>
                      </a:prstGeom>
                      <a:ln w="9525" cap="flat" cmpd="sng">
                        <a:solidFill>
                          <a:srgbClr val="000000"/>
                        </a:solidFill>
                        <a:prstDash val="solid"/>
                        <a:headEnd type="none" w="med" len="med"/>
                        <a:tailEnd type="none" w="med" len="med"/>
                      </a:ln>
                    </p:spPr>
                  </p:sp>
                  <p:sp>
                    <p:nvSpPr>
                      <p:cNvPr id="1073743857" name="直接连接符 1073743856"/>
                      <p:cNvSpPr/>
                      <p:nvPr/>
                    </p:nvSpPr>
                    <p:spPr>
                      <a:xfrm>
                        <a:off x="7360" y="11054"/>
                        <a:ext cx="160" cy="160"/>
                      </a:xfrm>
                      <a:prstGeom prst="line">
                        <a:avLst/>
                      </a:prstGeom>
                      <a:ln w="9525" cap="flat" cmpd="sng">
                        <a:solidFill>
                          <a:srgbClr val="000000"/>
                        </a:solidFill>
                        <a:prstDash val="solid"/>
                        <a:headEnd type="none" w="med" len="med"/>
                        <a:tailEnd type="none" w="med" len="med"/>
                      </a:ln>
                    </p:spPr>
                  </p:sp>
                  <p:sp>
                    <p:nvSpPr>
                      <p:cNvPr id="1073743858" name="直接连接符 1073743857"/>
                      <p:cNvSpPr/>
                      <p:nvPr/>
                    </p:nvSpPr>
                    <p:spPr>
                      <a:xfrm flipH="1">
                        <a:off x="7360" y="11054"/>
                        <a:ext cx="160" cy="160"/>
                      </a:xfrm>
                      <a:prstGeom prst="line">
                        <a:avLst/>
                      </a:prstGeom>
                      <a:ln w="9525" cap="flat" cmpd="sng">
                        <a:solidFill>
                          <a:srgbClr val="000000"/>
                        </a:solidFill>
                        <a:prstDash val="solid"/>
                        <a:headEnd type="none" w="med" len="med"/>
                        <a:tailEnd type="none" w="med" len="med"/>
                      </a:ln>
                    </p:spPr>
                  </p:sp>
                  <p:sp>
                    <p:nvSpPr>
                      <p:cNvPr id="1073743859" name="直接连接符 1073743858"/>
                      <p:cNvSpPr/>
                      <p:nvPr/>
                    </p:nvSpPr>
                    <p:spPr>
                      <a:xfrm>
                        <a:off x="7360" y="11534"/>
                        <a:ext cx="160" cy="160"/>
                      </a:xfrm>
                      <a:prstGeom prst="line">
                        <a:avLst/>
                      </a:prstGeom>
                      <a:ln w="9525" cap="flat" cmpd="sng">
                        <a:solidFill>
                          <a:srgbClr val="000000"/>
                        </a:solidFill>
                        <a:prstDash val="solid"/>
                        <a:headEnd type="none" w="med" len="med"/>
                        <a:tailEnd type="none" w="med" len="med"/>
                      </a:ln>
                    </p:spPr>
                  </p:sp>
                  <p:sp>
                    <p:nvSpPr>
                      <p:cNvPr id="1073743860" name="直接连接符 1073743859"/>
                      <p:cNvSpPr/>
                      <p:nvPr/>
                    </p:nvSpPr>
                    <p:spPr>
                      <a:xfrm flipH="1">
                        <a:off x="7360" y="11534"/>
                        <a:ext cx="160" cy="160"/>
                      </a:xfrm>
                      <a:prstGeom prst="line">
                        <a:avLst/>
                      </a:prstGeom>
                      <a:ln w="9525" cap="flat" cmpd="sng">
                        <a:solidFill>
                          <a:srgbClr val="000000"/>
                        </a:solidFill>
                        <a:prstDash val="solid"/>
                        <a:headEnd type="none" w="med" len="med"/>
                        <a:tailEnd type="none" w="med" len="med"/>
                      </a:ln>
                    </p:spPr>
                  </p:sp>
                  <p:sp>
                    <p:nvSpPr>
                      <p:cNvPr id="1073743861" name="直接连接符 1073743860"/>
                      <p:cNvSpPr/>
                      <p:nvPr/>
                    </p:nvSpPr>
                    <p:spPr>
                      <a:xfrm>
                        <a:off x="7360" y="12014"/>
                        <a:ext cx="160" cy="160"/>
                      </a:xfrm>
                      <a:prstGeom prst="line">
                        <a:avLst/>
                      </a:prstGeom>
                      <a:ln w="9525" cap="flat" cmpd="sng">
                        <a:solidFill>
                          <a:srgbClr val="000000"/>
                        </a:solidFill>
                        <a:prstDash val="solid"/>
                        <a:headEnd type="none" w="med" len="med"/>
                        <a:tailEnd type="none" w="med" len="med"/>
                      </a:ln>
                    </p:spPr>
                  </p:sp>
                  <p:sp>
                    <p:nvSpPr>
                      <p:cNvPr id="1073743862" name="直接连接符 1073743861"/>
                      <p:cNvSpPr/>
                      <p:nvPr/>
                    </p:nvSpPr>
                    <p:spPr>
                      <a:xfrm flipH="1">
                        <a:off x="7360" y="12014"/>
                        <a:ext cx="160" cy="160"/>
                      </a:xfrm>
                      <a:prstGeom prst="line">
                        <a:avLst/>
                      </a:prstGeom>
                      <a:ln w="9525" cap="flat" cmpd="sng">
                        <a:solidFill>
                          <a:srgbClr val="000000"/>
                        </a:solidFill>
                        <a:prstDash val="solid"/>
                        <a:headEnd type="none" w="med" len="med"/>
                        <a:tailEnd type="none" w="med" len="med"/>
                      </a:ln>
                    </p:spPr>
                  </p:sp>
                  <p:sp>
                    <p:nvSpPr>
                      <p:cNvPr id="1073743863" name="直接连接符 1073743862"/>
                      <p:cNvSpPr/>
                      <p:nvPr/>
                    </p:nvSpPr>
                    <p:spPr>
                      <a:xfrm>
                        <a:off x="7840" y="10574"/>
                        <a:ext cx="160" cy="160"/>
                      </a:xfrm>
                      <a:prstGeom prst="line">
                        <a:avLst/>
                      </a:prstGeom>
                      <a:ln w="9525" cap="flat" cmpd="sng">
                        <a:solidFill>
                          <a:srgbClr val="000000"/>
                        </a:solidFill>
                        <a:prstDash val="solid"/>
                        <a:headEnd type="none" w="med" len="med"/>
                        <a:tailEnd type="none" w="med" len="med"/>
                      </a:ln>
                    </p:spPr>
                  </p:sp>
                  <p:sp>
                    <p:nvSpPr>
                      <p:cNvPr id="1073743864" name="直接连接符 1073743863"/>
                      <p:cNvSpPr/>
                      <p:nvPr/>
                    </p:nvSpPr>
                    <p:spPr>
                      <a:xfrm flipH="1">
                        <a:off x="7840" y="10574"/>
                        <a:ext cx="160" cy="160"/>
                      </a:xfrm>
                      <a:prstGeom prst="line">
                        <a:avLst/>
                      </a:prstGeom>
                      <a:ln w="9525" cap="flat" cmpd="sng">
                        <a:solidFill>
                          <a:srgbClr val="000000"/>
                        </a:solidFill>
                        <a:prstDash val="solid"/>
                        <a:headEnd type="none" w="med" len="med"/>
                        <a:tailEnd type="none" w="med" len="med"/>
                      </a:ln>
                    </p:spPr>
                  </p:sp>
                  <p:sp>
                    <p:nvSpPr>
                      <p:cNvPr id="1073743865" name="直接连接符 1073743864"/>
                      <p:cNvSpPr/>
                      <p:nvPr/>
                    </p:nvSpPr>
                    <p:spPr>
                      <a:xfrm>
                        <a:off x="7840" y="11054"/>
                        <a:ext cx="160" cy="160"/>
                      </a:xfrm>
                      <a:prstGeom prst="line">
                        <a:avLst/>
                      </a:prstGeom>
                      <a:ln w="9525" cap="flat" cmpd="sng">
                        <a:solidFill>
                          <a:srgbClr val="000000"/>
                        </a:solidFill>
                        <a:prstDash val="solid"/>
                        <a:headEnd type="none" w="med" len="med"/>
                        <a:tailEnd type="none" w="med" len="med"/>
                      </a:ln>
                    </p:spPr>
                  </p:sp>
                  <p:sp>
                    <p:nvSpPr>
                      <p:cNvPr id="1073743866" name="直接连接符 1073743865"/>
                      <p:cNvSpPr/>
                      <p:nvPr/>
                    </p:nvSpPr>
                    <p:spPr>
                      <a:xfrm flipH="1">
                        <a:off x="7840" y="11054"/>
                        <a:ext cx="160" cy="160"/>
                      </a:xfrm>
                      <a:prstGeom prst="line">
                        <a:avLst/>
                      </a:prstGeom>
                      <a:ln w="9525" cap="flat" cmpd="sng">
                        <a:solidFill>
                          <a:srgbClr val="000000"/>
                        </a:solidFill>
                        <a:prstDash val="solid"/>
                        <a:headEnd type="none" w="med" len="med"/>
                        <a:tailEnd type="none" w="med" len="med"/>
                      </a:ln>
                    </p:spPr>
                  </p:sp>
                  <p:sp>
                    <p:nvSpPr>
                      <p:cNvPr id="1073743867" name="直接连接符 1073743866"/>
                      <p:cNvSpPr/>
                      <p:nvPr/>
                    </p:nvSpPr>
                    <p:spPr>
                      <a:xfrm>
                        <a:off x="7840" y="11534"/>
                        <a:ext cx="160" cy="160"/>
                      </a:xfrm>
                      <a:prstGeom prst="line">
                        <a:avLst/>
                      </a:prstGeom>
                      <a:ln w="9525" cap="flat" cmpd="sng">
                        <a:solidFill>
                          <a:srgbClr val="000000"/>
                        </a:solidFill>
                        <a:prstDash val="solid"/>
                        <a:headEnd type="none" w="med" len="med"/>
                        <a:tailEnd type="none" w="med" len="med"/>
                      </a:ln>
                    </p:spPr>
                  </p:sp>
                  <p:sp>
                    <p:nvSpPr>
                      <p:cNvPr id="1073743868" name="直接连接符 1073743867"/>
                      <p:cNvSpPr/>
                      <p:nvPr/>
                    </p:nvSpPr>
                    <p:spPr>
                      <a:xfrm flipH="1">
                        <a:off x="7840" y="11534"/>
                        <a:ext cx="160" cy="160"/>
                      </a:xfrm>
                      <a:prstGeom prst="line">
                        <a:avLst/>
                      </a:prstGeom>
                      <a:ln w="9525" cap="flat" cmpd="sng">
                        <a:solidFill>
                          <a:srgbClr val="000000"/>
                        </a:solidFill>
                        <a:prstDash val="solid"/>
                        <a:headEnd type="none" w="med" len="med"/>
                        <a:tailEnd type="none" w="med" len="med"/>
                      </a:ln>
                    </p:spPr>
                  </p:sp>
                  <p:sp>
                    <p:nvSpPr>
                      <p:cNvPr id="1073743869" name="直接连接符 1073743868"/>
                      <p:cNvSpPr/>
                      <p:nvPr/>
                    </p:nvSpPr>
                    <p:spPr>
                      <a:xfrm>
                        <a:off x="7840" y="12014"/>
                        <a:ext cx="160" cy="160"/>
                      </a:xfrm>
                      <a:prstGeom prst="line">
                        <a:avLst/>
                      </a:prstGeom>
                      <a:ln w="9525" cap="flat" cmpd="sng">
                        <a:solidFill>
                          <a:srgbClr val="000000"/>
                        </a:solidFill>
                        <a:prstDash val="solid"/>
                        <a:headEnd type="none" w="med" len="med"/>
                        <a:tailEnd type="none" w="med" len="med"/>
                      </a:ln>
                    </p:spPr>
                  </p:sp>
                  <p:sp>
                    <p:nvSpPr>
                      <p:cNvPr id="1073743870" name="直接连接符 1073743869"/>
                      <p:cNvSpPr/>
                      <p:nvPr/>
                    </p:nvSpPr>
                    <p:spPr>
                      <a:xfrm flipH="1">
                        <a:off x="7840" y="12014"/>
                        <a:ext cx="160" cy="160"/>
                      </a:xfrm>
                      <a:prstGeom prst="line">
                        <a:avLst/>
                      </a:prstGeom>
                      <a:ln w="9525" cap="flat" cmpd="sng">
                        <a:solidFill>
                          <a:srgbClr val="000000"/>
                        </a:solidFill>
                        <a:prstDash val="solid"/>
                        <a:headEnd type="none" w="med" len="med"/>
                        <a:tailEnd type="none" w="med" len="med"/>
                      </a:ln>
                    </p:spPr>
                  </p:sp>
                  <p:sp>
                    <p:nvSpPr>
                      <p:cNvPr id="1073743871" name="直接连接符 1073743870"/>
                      <p:cNvSpPr/>
                      <p:nvPr/>
                    </p:nvSpPr>
                    <p:spPr>
                      <a:xfrm>
                        <a:off x="8320" y="10574"/>
                        <a:ext cx="160" cy="160"/>
                      </a:xfrm>
                      <a:prstGeom prst="line">
                        <a:avLst/>
                      </a:prstGeom>
                      <a:ln w="9525" cap="flat" cmpd="sng">
                        <a:solidFill>
                          <a:srgbClr val="000000"/>
                        </a:solidFill>
                        <a:prstDash val="solid"/>
                        <a:headEnd type="none" w="med" len="med"/>
                        <a:tailEnd type="none" w="med" len="med"/>
                      </a:ln>
                    </p:spPr>
                  </p:sp>
                  <p:sp>
                    <p:nvSpPr>
                      <p:cNvPr id="1073743872" name="直接连接符 1073743871"/>
                      <p:cNvSpPr/>
                      <p:nvPr/>
                    </p:nvSpPr>
                    <p:spPr>
                      <a:xfrm flipH="1">
                        <a:off x="8320" y="10574"/>
                        <a:ext cx="160" cy="160"/>
                      </a:xfrm>
                      <a:prstGeom prst="line">
                        <a:avLst/>
                      </a:prstGeom>
                      <a:ln w="9525" cap="flat" cmpd="sng">
                        <a:solidFill>
                          <a:srgbClr val="000000"/>
                        </a:solidFill>
                        <a:prstDash val="solid"/>
                        <a:headEnd type="none" w="med" len="med"/>
                        <a:tailEnd type="none" w="med" len="med"/>
                      </a:ln>
                    </p:spPr>
                  </p:sp>
                  <p:sp>
                    <p:nvSpPr>
                      <p:cNvPr id="1073743873" name="直接连接符 1073743872"/>
                      <p:cNvSpPr/>
                      <p:nvPr/>
                    </p:nvSpPr>
                    <p:spPr>
                      <a:xfrm>
                        <a:off x="8320" y="11054"/>
                        <a:ext cx="160" cy="160"/>
                      </a:xfrm>
                      <a:prstGeom prst="line">
                        <a:avLst/>
                      </a:prstGeom>
                      <a:ln w="9525" cap="flat" cmpd="sng">
                        <a:solidFill>
                          <a:srgbClr val="000000"/>
                        </a:solidFill>
                        <a:prstDash val="solid"/>
                        <a:headEnd type="none" w="med" len="med"/>
                        <a:tailEnd type="none" w="med" len="med"/>
                      </a:ln>
                    </p:spPr>
                  </p:sp>
                  <p:sp>
                    <p:nvSpPr>
                      <p:cNvPr id="1073743874" name="直接连接符 1073743873"/>
                      <p:cNvSpPr/>
                      <p:nvPr/>
                    </p:nvSpPr>
                    <p:spPr>
                      <a:xfrm flipH="1">
                        <a:off x="8320" y="11054"/>
                        <a:ext cx="160" cy="160"/>
                      </a:xfrm>
                      <a:prstGeom prst="line">
                        <a:avLst/>
                      </a:prstGeom>
                      <a:ln w="9525" cap="flat" cmpd="sng">
                        <a:solidFill>
                          <a:srgbClr val="000000"/>
                        </a:solidFill>
                        <a:prstDash val="solid"/>
                        <a:headEnd type="none" w="med" len="med"/>
                        <a:tailEnd type="none" w="med" len="med"/>
                      </a:ln>
                    </p:spPr>
                  </p:sp>
                  <p:sp>
                    <p:nvSpPr>
                      <p:cNvPr id="1073743875" name="直接连接符 1073743874"/>
                      <p:cNvSpPr/>
                      <p:nvPr/>
                    </p:nvSpPr>
                    <p:spPr>
                      <a:xfrm>
                        <a:off x="8320" y="11534"/>
                        <a:ext cx="160" cy="160"/>
                      </a:xfrm>
                      <a:prstGeom prst="line">
                        <a:avLst/>
                      </a:prstGeom>
                      <a:ln w="9525" cap="flat" cmpd="sng">
                        <a:solidFill>
                          <a:srgbClr val="000000"/>
                        </a:solidFill>
                        <a:prstDash val="solid"/>
                        <a:headEnd type="none" w="med" len="med"/>
                        <a:tailEnd type="none" w="med" len="med"/>
                      </a:ln>
                    </p:spPr>
                  </p:sp>
                  <p:sp>
                    <p:nvSpPr>
                      <p:cNvPr id="1073743876" name="直接连接符 1073743875"/>
                      <p:cNvSpPr/>
                      <p:nvPr/>
                    </p:nvSpPr>
                    <p:spPr>
                      <a:xfrm flipH="1">
                        <a:off x="8320" y="11534"/>
                        <a:ext cx="160" cy="160"/>
                      </a:xfrm>
                      <a:prstGeom prst="line">
                        <a:avLst/>
                      </a:prstGeom>
                      <a:ln w="9525" cap="flat" cmpd="sng">
                        <a:solidFill>
                          <a:srgbClr val="000000"/>
                        </a:solidFill>
                        <a:prstDash val="solid"/>
                        <a:headEnd type="none" w="med" len="med"/>
                        <a:tailEnd type="none" w="med" len="med"/>
                      </a:ln>
                    </p:spPr>
                  </p:sp>
                  <p:sp>
                    <p:nvSpPr>
                      <p:cNvPr id="1073743877" name="直接连接符 1073743876"/>
                      <p:cNvSpPr/>
                      <p:nvPr/>
                    </p:nvSpPr>
                    <p:spPr>
                      <a:xfrm>
                        <a:off x="8320" y="12014"/>
                        <a:ext cx="160" cy="160"/>
                      </a:xfrm>
                      <a:prstGeom prst="line">
                        <a:avLst/>
                      </a:prstGeom>
                      <a:ln w="9525" cap="flat" cmpd="sng">
                        <a:solidFill>
                          <a:srgbClr val="000000"/>
                        </a:solidFill>
                        <a:prstDash val="solid"/>
                        <a:headEnd type="none" w="med" len="med"/>
                        <a:tailEnd type="none" w="med" len="med"/>
                      </a:ln>
                    </p:spPr>
                  </p:sp>
                  <p:sp>
                    <p:nvSpPr>
                      <p:cNvPr id="1073743878" name="直接连接符 1073743877"/>
                      <p:cNvSpPr/>
                      <p:nvPr/>
                    </p:nvSpPr>
                    <p:spPr>
                      <a:xfrm flipH="1">
                        <a:off x="8320" y="12014"/>
                        <a:ext cx="160" cy="160"/>
                      </a:xfrm>
                      <a:prstGeom prst="line">
                        <a:avLst/>
                      </a:prstGeom>
                      <a:ln w="9525" cap="flat" cmpd="sng">
                        <a:solidFill>
                          <a:srgbClr val="000000"/>
                        </a:solidFill>
                        <a:prstDash val="solid"/>
                        <a:headEnd type="none" w="med" len="med"/>
                        <a:tailEnd type="none" w="med" len="med"/>
                      </a:ln>
                    </p:spPr>
                  </p:sp>
                </p:grpSp>
              </p:grpSp>
            </p:grpSp>
            <p:sp>
              <p:nvSpPr>
                <p:cNvPr id="1073743879" name="直接连接符 1073743878"/>
                <p:cNvSpPr/>
                <p:nvPr/>
              </p:nvSpPr>
              <p:spPr>
                <a:xfrm>
                  <a:off x="5573" y="10327"/>
                  <a:ext cx="2051" cy="0"/>
                </a:xfrm>
                <a:prstGeom prst="line">
                  <a:avLst/>
                </a:prstGeom>
                <a:ln w="9525" cap="flat" cmpd="sng">
                  <a:solidFill>
                    <a:srgbClr val="000000"/>
                  </a:solidFill>
                  <a:prstDash val="solid"/>
                  <a:headEnd type="none" w="med" len="med"/>
                  <a:tailEnd type="arrow" w="sm" len="sm"/>
                </a:ln>
              </p:spPr>
            </p:sp>
            <p:sp>
              <p:nvSpPr>
                <p:cNvPr id="1073743880" name="直接连接符 1073743879"/>
                <p:cNvSpPr/>
                <p:nvPr/>
              </p:nvSpPr>
              <p:spPr>
                <a:xfrm rot="-5400000">
                  <a:off x="5522" y="10277"/>
                  <a:ext cx="2051" cy="0"/>
                </a:xfrm>
                <a:prstGeom prst="line">
                  <a:avLst/>
                </a:prstGeom>
                <a:ln w="9525" cap="flat" cmpd="sng">
                  <a:solidFill>
                    <a:srgbClr val="000000"/>
                  </a:solidFill>
                  <a:prstDash val="solid"/>
                  <a:headEnd type="none" w="med" len="med"/>
                  <a:tailEnd type="arrow" w="sm" len="sm"/>
                </a:ln>
              </p:spPr>
            </p:sp>
          </p:grpSp>
          <p:grpSp>
            <p:nvGrpSpPr>
              <p:cNvPr id="1073743881" name="组合 1073743880"/>
              <p:cNvGrpSpPr/>
              <p:nvPr/>
            </p:nvGrpSpPr>
            <p:grpSpPr>
              <a:xfrm>
                <a:off x="6573" y="9713"/>
                <a:ext cx="623" cy="619"/>
                <a:chOff x="8427" y="9920"/>
                <a:chExt cx="623" cy="619"/>
              </a:xfrm>
            </p:grpSpPr>
            <p:sp>
              <p:nvSpPr>
                <p:cNvPr id="1073743882" name="任意多边形 1073743881"/>
                <p:cNvSpPr/>
                <p:nvPr/>
              </p:nvSpPr>
              <p:spPr>
                <a:xfrm>
                  <a:off x="8427" y="9920"/>
                  <a:ext cx="619" cy="619"/>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19050" cap="flat" cmpd="sng">
                  <a:solidFill>
                    <a:srgbClr val="000000"/>
                  </a:solidFill>
                  <a:prstDash val="solid"/>
                  <a:headEnd type="none" w="med" len="med"/>
                  <a:tailEnd type="none" w="med" len="med"/>
                </a:ln>
              </p:spPr>
              <p:txBody>
                <a:bodyPr/>
                <a:p>
                  <a:endParaRPr lang="zh-CN" altLang="en-US"/>
                </a:p>
              </p:txBody>
            </p:sp>
            <p:sp>
              <p:nvSpPr>
                <p:cNvPr id="1073743883" name="任意多边形 1073743882"/>
                <p:cNvSpPr/>
                <p:nvPr/>
              </p:nvSpPr>
              <p:spPr>
                <a:xfrm>
                  <a:off x="8427" y="9920"/>
                  <a:ext cx="623" cy="614"/>
                </a:xfrm>
                <a:custGeom>
                  <a:avLst/>
                  <a:gdLst/>
                  <a:ahLst/>
                  <a:cxnLst/>
                  <a:pathLst>
                    <a:path w="663" h="654">
                      <a:moveTo>
                        <a:pt x="0" y="0"/>
                      </a:moveTo>
                      <a:lnTo>
                        <a:pt x="0" y="654"/>
                      </a:lnTo>
                      <a:lnTo>
                        <a:pt x="663" y="654"/>
                      </a:lnTo>
                    </a:path>
                  </a:pathLst>
                </a:custGeom>
                <a:noFill/>
                <a:ln w="19050" cap="flat" cmpd="sng">
                  <a:solidFill>
                    <a:srgbClr val="000000"/>
                  </a:solidFill>
                  <a:prstDash val="solid"/>
                  <a:headEnd type="none" w="med" len="med"/>
                  <a:tailEnd type="none" w="med" len="med"/>
                </a:ln>
              </p:spPr>
              <p:txBody>
                <a:bodyPr/>
                <a:p>
                  <a:endParaRPr lang="zh-CN" altLang="en-US"/>
                </a:p>
              </p:txBody>
            </p:sp>
          </p:grpSp>
        </p:grpSp>
        <p:sp>
          <p:nvSpPr>
            <p:cNvPr id="1073743884" name="文本框 1073743883"/>
            <p:cNvSpPr txBox="1"/>
            <p:nvPr/>
          </p:nvSpPr>
          <p:spPr>
            <a:xfrm>
              <a:off x="9093" y="8592"/>
              <a:ext cx="816" cy="654"/>
            </a:xfrm>
            <a:prstGeom prst="rect">
              <a:avLst/>
            </a:prstGeom>
            <a:noFill/>
            <a:ln w="9525">
              <a:noFill/>
            </a:ln>
          </p:spPr>
          <p:txBody>
            <a:bodyPr wrap="square"/>
            <a:p>
              <a:pPr indent="133350"/>
              <a:r>
                <a:rPr lang="zh-CN" altLang="en-US"/>
                <a:t>y</a:t>
              </a:r>
              <a:endParaRPr lang="zh-CN" altLang="en-US"/>
            </a:p>
            <a:p>
              <a:endParaRPr lang="zh-CN" altLang="en-US"/>
            </a:p>
          </p:txBody>
        </p:sp>
        <p:sp>
          <p:nvSpPr>
            <p:cNvPr id="1073743885" name="文本框 1073743884"/>
            <p:cNvSpPr txBox="1"/>
            <p:nvPr/>
          </p:nvSpPr>
          <p:spPr>
            <a:xfrm>
              <a:off x="8993" y="9725"/>
              <a:ext cx="442" cy="654"/>
            </a:xfrm>
            <a:prstGeom prst="rect">
              <a:avLst/>
            </a:prstGeom>
            <a:noFill/>
            <a:ln w="9525">
              <a:noFill/>
            </a:ln>
          </p:spPr>
          <p:txBody>
            <a:bodyPr wrap="square"/>
            <a:p>
              <a:r>
                <a:rPr lang="zh-CN" altLang="en-US"/>
                <a:t>o</a:t>
              </a:r>
              <a:endParaRPr lang="zh-CN" altLang="en-US"/>
            </a:p>
            <a:p>
              <a:endParaRPr lang="zh-CN" altLang="en-US"/>
            </a:p>
          </p:txBody>
        </p:sp>
        <p:sp>
          <p:nvSpPr>
            <p:cNvPr id="1073743886" name="文本框 1073743885"/>
            <p:cNvSpPr txBox="1"/>
            <p:nvPr/>
          </p:nvSpPr>
          <p:spPr>
            <a:xfrm>
              <a:off x="10172" y="9725"/>
              <a:ext cx="442" cy="654"/>
            </a:xfrm>
            <a:prstGeom prst="rect">
              <a:avLst/>
            </a:prstGeom>
            <a:noFill/>
            <a:ln w="9525">
              <a:noFill/>
            </a:ln>
          </p:spPr>
          <p:txBody>
            <a:bodyPr wrap="square"/>
            <a:p>
              <a:r>
                <a:rPr lang="zh-CN" altLang="en-US"/>
                <a:t>x</a:t>
              </a:r>
              <a:endParaRPr lang="zh-CN" altLang="en-US"/>
            </a:p>
            <a:p>
              <a:endParaRPr lang="zh-CN" altLang="en-US"/>
            </a:p>
          </p:txBody>
        </p:sp>
        <p:sp>
          <p:nvSpPr>
            <p:cNvPr id="1073743887" name="任意多边形 1073743886"/>
            <p:cNvSpPr/>
            <p:nvPr/>
          </p:nvSpPr>
          <p:spPr>
            <a:xfrm rot="2100000">
              <a:off x="9616" y="9564"/>
              <a:ext cx="556" cy="529"/>
            </a:xfrm>
            <a:custGeom>
              <a:avLst/>
              <a:gdLst>
                <a:gd name="txL" fmla="*/ 0 w 21600"/>
                <a:gd name="txT" fmla="*/ 0 h 20607"/>
                <a:gd name="txR" fmla="*/ 21600 w 21600"/>
                <a:gd name="txB" fmla="*/ 20607 h 20607"/>
              </a:gdLst>
              <a:ahLst/>
              <a:cxnLst>
                <a:cxn ang="270">
                  <a:pos x="6473" y="0"/>
                </a:cxn>
                <a:cxn ang="0">
                  <a:pos x="21600" y="20607"/>
                </a:cxn>
                <a:cxn ang="180">
                  <a:pos x="0" y="20607"/>
                </a:cxn>
              </a:cxnLst>
              <a:rect l="txL" t="txT" r="txR" b="txB"/>
              <a:pathLst>
                <a:path w="21600" h="20607" fill="none">
                  <a:moveTo>
                    <a:pt x="6473" y="0"/>
                  </a:moveTo>
                  <a:arcTo wR="21600" hR="21600" stAng="-4353698" swAng="4353698"/>
                </a:path>
                <a:path w="21600" h="20607" stroke="0">
                  <a:moveTo>
                    <a:pt x="6473" y="0"/>
                  </a:moveTo>
                  <a:arcTo wR="21600" hR="21600" stAng="-4353698" swAng="4353698"/>
                  <a:lnTo>
                    <a:pt x="0" y="20607"/>
                  </a:lnTo>
                  <a:close/>
                </a:path>
              </a:pathLst>
            </a:custGeom>
            <a:noFill/>
            <a:ln w="9525" cap="flat" cmpd="sng">
              <a:solidFill>
                <a:srgbClr val="000000"/>
              </a:solidFill>
              <a:prstDash val="solid"/>
              <a:headEnd type="arrow" w="sm" len="sm"/>
              <a:tailEnd type="none" w="med" len="med"/>
            </a:ln>
          </p:spPr>
          <p:txBody>
            <a:bodyPr/>
            <a:p>
              <a:endParaRPr lang="zh-CN" altLang="en-US"/>
            </a:p>
          </p:txBody>
        </p:sp>
        <p:sp>
          <p:nvSpPr>
            <p:cNvPr id="1073743888" name="文本框 1073743887"/>
            <p:cNvSpPr txBox="1"/>
            <p:nvPr/>
          </p:nvSpPr>
          <p:spPr>
            <a:xfrm>
              <a:off x="9891" y="9398"/>
              <a:ext cx="663" cy="654"/>
            </a:xfrm>
            <a:prstGeom prst="rect">
              <a:avLst/>
            </a:prstGeom>
            <a:noFill/>
            <a:ln w="9525">
              <a:noFill/>
            </a:ln>
          </p:spPr>
          <p:txBody>
            <a:bodyPr wrap="square"/>
            <a:p>
              <a:r>
                <a:rPr lang="zh-CN" altLang="en-US"/>
                <a:t>ω</a:t>
              </a:r>
              <a:endParaRPr lang="zh-CN" altLang="en-US"/>
            </a:p>
            <a:p>
              <a:endParaRPr lang="zh-CN" altLang="en-US"/>
            </a:p>
          </p:txBody>
        </p:sp>
        <p:sp>
          <p:nvSpPr>
            <p:cNvPr id="1073743889" name="文本框 1073743888"/>
            <p:cNvSpPr txBox="1"/>
            <p:nvPr/>
          </p:nvSpPr>
          <p:spPr>
            <a:xfrm>
              <a:off x="8605" y="9171"/>
              <a:ext cx="663" cy="654"/>
            </a:xfrm>
            <a:prstGeom prst="rect">
              <a:avLst/>
            </a:prstGeom>
            <a:noFill/>
            <a:ln w="9525">
              <a:noFill/>
            </a:ln>
          </p:spPr>
          <p:txBody>
            <a:bodyPr wrap="square"/>
            <a:p>
              <a:r>
                <a:rPr lang="zh-CN" altLang="en-US"/>
                <a:t>B</a:t>
              </a:r>
              <a:endParaRPr lang="zh-CN" altLang="en-US"/>
            </a:p>
            <a:p>
              <a:endParaRPr lang="zh-CN" altLang="en-US"/>
            </a:p>
          </p:txBody>
        </p:sp>
        <p:sp>
          <p:nvSpPr>
            <p:cNvPr id="1073743890" name="文本框 1073743889"/>
            <p:cNvSpPr txBox="1"/>
            <p:nvPr/>
          </p:nvSpPr>
          <p:spPr>
            <a:xfrm>
              <a:off x="9730" y="9685"/>
              <a:ext cx="442" cy="654"/>
            </a:xfrm>
            <a:prstGeom prst="rect">
              <a:avLst/>
            </a:prstGeom>
            <a:noFill/>
            <a:ln w="9525">
              <a:noFill/>
            </a:ln>
          </p:spPr>
          <p:txBody>
            <a:bodyPr wrap="square"/>
            <a:p>
              <a:r>
                <a:rPr lang="zh-CN" altLang="en-US"/>
                <a:t>a</a:t>
              </a:r>
              <a:endParaRPr lang="zh-CN" altLang="en-US"/>
            </a:p>
            <a:p>
              <a:endParaRPr lang="zh-CN" altLang="en-US"/>
            </a:p>
          </p:txBody>
        </p:sp>
        <p:sp>
          <p:nvSpPr>
            <p:cNvPr id="1073743891" name="文本框 1073743890"/>
            <p:cNvSpPr txBox="1"/>
            <p:nvPr/>
          </p:nvSpPr>
          <p:spPr>
            <a:xfrm>
              <a:off x="9007" y="9111"/>
              <a:ext cx="442" cy="654"/>
            </a:xfrm>
            <a:prstGeom prst="rect">
              <a:avLst/>
            </a:prstGeom>
            <a:noFill/>
            <a:ln w="9525">
              <a:noFill/>
            </a:ln>
          </p:spPr>
          <p:txBody>
            <a:bodyPr wrap="square"/>
            <a:p>
              <a:r>
                <a:rPr lang="zh-CN" altLang="en-US"/>
                <a:t>b</a:t>
              </a:r>
              <a:endParaRPr lang="zh-CN" altLang="en-US"/>
            </a:p>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400" y="228600"/>
            <a:ext cx="4094480" cy="521970"/>
          </a:xfrm>
          <a:prstGeom prst="rect">
            <a:avLst/>
          </a:prstGeom>
          <a:noFill/>
        </p:spPr>
        <p:txBody>
          <a:bodyPr wrap="none" rtlCol="0">
            <a:spAutoFit/>
          </a:bodyPr>
          <a:lstStyle/>
          <a:p>
            <a:r>
              <a:rPr lang="zh-CN" altLang="en-US" sz="2800" b="1" u="sng" dirty="0" smtClean="0">
                <a:solidFill>
                  <a:srgbClr val="000BFE"/>
                </a:solidFill>
                <a:latin typeface="微软雅黑" panose="020B0503020204020204" pitchFamily="34" charset="-122"/>
                <a:ea typeface="微软雅黑" panose="020B0503020204020204" pitchFamily="34" charset="-122"/>
              </a:rPr>
              <a:t>一、法拉第电磁感应定律</a:t>
            </a:r>
            <a:endParaRPr lang="zh-CN" altLang="en-US" sz="2800" b="1" u="sng" dirty="0">
              <a:solidFill>
                <a:srgbClr val="000BFE"/>
              </a:solidFill>
              <a:latin typeface="微软雅黑" panose="020B0503020204020204" pitchFamily="34" charset="-122"/>
              <a:ea typeface="微软雅黑" panose="020B0503020204020204" pitchFamily="34" charset="-122"/>
            </a:endParaRPr>
          </a:p>
        </p:txBody>
      </p:sp>
      <p:sp>
        <p:nvSpPr>
          <p:cNvPr id="12" name="矩形 11"/>
          <p:cNvSpPr/>
          <p:nvPr/>
        </p:nvSpPr>
        <p:spPr>
          <a:xfrm>
            <a:off x="533400" y="914400"/>
            <a:ext cx="8382000" cy="706755"/>
          </a:xfrm>
          <a:prstGeom prst="rect">
            <a:avLst/>
          </a:prstGeom>
        </p:spPr>
        <p:txBody>
          <a:bodyPr wrap="square">
            <a:spAutoFit/>
          </a:bodyPr>
          <a:lstStyle/>
          <a:p>
            <a:r>
              <a:rPr lang="en-US" altLang="zh-CN" sz="2000" b="1" dirty="0" smtClean="0">
                <a:latin typeface="楷体" panose="02010609060101010101" pitchFamily="49" charset="-122"/>
                <a:ea typeface="楷体" panose="02010609060101010101" pitchFamily="49" charset="-122"/>
              </a:rPr>
              <a:t>1</a:t>
            </a:r>
            <a:r>
              <a:rPr lang="zh-CN" altLang="en-US" sz="2000" b="1" dirty="0" smtClean="0">
                <a:latin typeface="楷体" panose="02010609060101010101" pitchFamily="49" charset="-122"/>
                <a:ea typeface="楷体" panose="02010609060101010101" pitchFamily="49" charset="-122"/>
              </a:rPr>
              <a:t>、定律</a:t>
            </a:r>
            <a:r>
              <a:rPr lang="en-US" altLang="zh-CN" sz="2000" b="1" dirty="0" smtClean="0">
                <a:latin typeface="楷体" panose="02010609060101010101" pitchFamily="49" charset="-122"/>
                <a:ea typeface="楷体" panose="02010609060101010101" pitchFamily="49" charset="-122"/>
              </a:rPr>
              <a:t>:</a:t>
            </a:r>
            <a:r>
              <a:rPr sz="2000" b="1" dirty="0" smtClean="0">
                <a:latin typeface="楷体" panose="02010609060101010101" pitchFamily="49" charset="-122"/>
                <a:ea typeface="楷体" panose="02010609060101010101" pitchFamily="49" charset="-122"/>
              </a:rPr>
              <a:t>电路中感应电动势的大小，跟穿过这一电路的磁通量的变化率成正比</a:t>
            </a:r>
            <a:endParaRPr sz="2000" b="1" dirty="0" smtClean="0">
              <a:latin typeface="楷体" panose="02010609060101010101" pitchFamily="49" charset="-122"/>
              <a:ea typeface="楷体" panose="02010609060101010101" pitchFamily="49" charset="-122"/>
            </a:endParaRPr>
          </a:p>
        </p:txBody>
      </p:sp>
      <p:sp>
        <p:nvSpPr>
          <p:cNvPr id="13" name="矩形 12"/>
          <p:cNvSpPr/>
          <p:nvPr/>
        </p:nvSpPr>
        <p:spPr>
          <a:xfrm>
            <a:off x="533400" y="1581090"/>
            <a:ext cx="8077200" cy="706755"/>
          </a:xfrm>
          <a:prstGeom prst="rect">
            <a:avLst/>
          </a:prstGeom>
        </p:spPr>
        <p:txBody>
          <a:bodyPr wrap="square">
            <a:spAutoFit/>
          </a:bodyPr>
          <a:lstStyle/>
          <a:p>
            <a:r>
              <a:rPr lang="en-US" altLang="zh-CN" sz="2000" b="1" dirty="0" smtClean="0">
                <a:latin typeface="楷体" panose="02010609060101010101" pitchFamily="49" charset="-122"/>
                <a:ea typeface="楷体" panose="02010609060101010101" pitchFamily="49" charset="-122"/>
              </a:rPr>
              <a:t>2</a:t>
            </a:r>
            <a:r>
              <a:rPr lang="zh-CN" altLang="en-US" sz="2000" b="1" dirty="0" smtClean="0">
                <a:latin typeface="楷体" panose="02010609060101010101" pitchFamily="49" charset="-122"/>
                <a:ea typeface="楷体" panose="02010609060101010101" pitchFamily="49" charset="-122"/>
              </a:rPr>
              <a:t>、公式：       </a:t>
            </a:r>
            <a:r>
              <a:rPr lang="en-US" altLang="zh-CN" sz="2000" b="1" dirty="0" smtClean="0">
                <a:latin typeface="楷体" panose="02010609060101010101" pitchFamily="49" charset="-122"/>
                <a:ea typeface="楷体" panose="02010609060101010101" pitchFamily="49" charset="-122"/>
              </a:rPr>
              <a:t>,对于n匝线圈有            (</a:t>
            </a:r>
            <a:r>
              <a:rPr lang="zh-CN" altLang="zh-CN" sz="2000" b="1" dirty="0" smtClean="0">
                <a:latin typeface="楷体" panose="02010609060101010101" pitchFamily="49" charset="-122"/>
                <a:ea typeface="楷体" panose="02010609060101010101" pitchFamily="49" charset="-122"/>
              </a:rPr>
              <a:t>平均值</a:t>
            </a:r>
            <a:r>
              <a:rPr lang="en-US" altLang="zh-CN" sz="2000" b="1" dirty="0" smtClean="0">
                <a:latin typeface="楷体" panose="02010609060101010101" pitchFamily="49" charset="-122"/>
                <a:ea typeface="楷体" panose="02010609060101010101" pitchFamily="49" charset="-122"/>
              </a:rPr>
              <a:t>)</a:t>
            </a:r>
            <a:endParaRPr lang="en-US" altLang="zh-CN" sz="2000" b="1" dirty="0" smtClean="0">
              <a:latin typeface="楷体" panose="02010609060101010101" pitchFamily="49" charset="-122"/>
              <a:ea typeface="楷体" panose="02010609060101010101" pitchFamily="49" charset="-122"/>
            </a:endParaRPr>
          </a:p>
          <a:p>
            <a:endParaRPr lang="zh-CN" altLang="en-US" sz="2000" b="1" dirty="0">
              <a:solidFill>
                <a:srgbClr val="FF0000"/>
              </a:solidFill>
              <a:latin typeface="楷体" panose="02010609060101010101" pitchFamily="49" charset="-122"/>
              <a:ea typeface="楷体" panose="02010609060101010101" pitchFamily="49" charset="-122"/>
            </a:endParaRPr>
          </a:p>
        </p:txBody>
      </p:sp>
      <p:graphicFrame>
        <p:nvGraphicFramePr>
          <p:cNvPr id="8" name="对象 7"/>
          <p:cNvGraphicFramePr/>
          <p:nvPr/>
        </p:nvGraphicFramePr>
        <p:xfrm>
          <a:off x="1652905" y="1450975"/>
          <a:ext cx="1059815" cy="607060"/>
        </p:xfrm>
        <a:graphic>
          <a:graphicData uri="http://schemas.openxmlformats.org/presentationml/2006/ole">
            <mc:AlternateContent xmlns:mc="http://schemas.openxmlformats.org/markup-compatibility/2006">
              <mc:Choice xmlns:v="urn:schemas-microsoft-com:vml" Requires="v">
                <p:oleObj spid="_x0000_s9" name="" r:id="rId1" imgW="545465" imgH="393700" progId="Equation.KSEE3">
                  <p:embed/>
                </p:oleObj>
              </mc:Choice>
              <mc:Fallback>
                <p:oleObj name="" r:id="rId1" imgW="545465" imgH="393700" progId="Equation.KSEE3">
                  <p:embed/>
                  <p:pic>
                    <p:nvPicPr>
                      <p:cNvPr id="0" name="图片 8"/>
                      <p:cNvPicPr/>
                      <p:nvPr/>
                    </p:nvPicPr>
                    <p:blipFill>
                      <a:blip r:embed="rId2"/>
                      <a:stretch>
                        <a:fillRect/>
                      </a:stretch>
                    </p:blipFill>
                    <p:spPr>
                      <a:xfrm>
                        <a:off x="1652905" y="1450975"/>
                        <a:ext cx="1059815" cy="607060"/>
                      </a:xfrm>
                      <a:prstGeom prst="rect">
                        <a:avLst/>
                      </a:prstGeom>
                      <a:solidFill>
                        <a:schemeClr val="bg1"/>
                      </a:solidFill>
                    </p:spPr>
                  </p:pic>
                </p:oleObj>
              </mc:Fallback>
            </mc:AlternateContent>
          </a:graphicData>
        </a:graphic>
      </p:graphicFrame>
      <p:graphicFrame>
        <p:nvGraphicFramePr>
          <p:cNvPr id="2" name="对象 -2147482622"/>
          <p:cNvGraphicFramePr>
            <a:graphicFrameLocks noChangeAspect="1"/>
          </p:cNvGraphicFramePr>
          <p:nvPr/>
        </p:nvGraphicFramePr>
        <p:xfrm>
          <a:off x="4559300" y="1451610"/>
          <a:ext cx="1235075" cy="744220"/>
        </p:xfrm>
        <a:graphic>
          <a:graphicData uri="http://schemas.openxmlformats.org/presentationml/2006/ole">
            <mc:AlternateContent xmlns:mc="http://schemas.openxmlformats.org/markup-compatibility/2006">
              <mc:Choice xmlns:v="urn:schemas-microsoft-com:vml" Requires="v">
                <p:oleObj spid="_x0000_s10" name="" r:id="rId3" imgW="647700" imgH="393700" progId="Equation.3">
                  <p:embed/>
                </p:oleObj>
              </mc:Choice>
              <mc:Fallback>
                <p:oleObj name="" r:id="rId3" imgW="647700" imgH="393700" progId="Equation.3">
                  <p:embed/>
                  <p:pic>
                    <p:nvPicPr>
                      <p:cNvPr id="0" name="图片 9"/>
                      <p:cNvPicPr/>
                      <p:nvPr/>
                    </p:nvPicPr>
                    <p:blipFill>
                      <a:blip r:embed="rId4"/>
                      <a:stretch>
                        <a:fillRect/>
                      </a:stretch>
                    </p:blipFill>
                    <p:spPr>
                      <a:xfrm>
                        <a:off x="4559300" y="1451610"/>
                        <a:ext cx="1235075" cy="744220"/>
                      </a:xfrm>
                      <a:prstGeom prst="rect">
                        <a:avLst/>
                      </a:prstGeom>
                      <a:noFill/>
                      <a:ln w="38100">
                        <a:noFill/>
                        <a:miter/>
                      </a:ln>
                    </p:spPr>
                  </p:pic>
                </p:oleObj>
              </mc:Fallback>
            </mc:AlternateContent>
          </a:graphicData>
        </a:graphic>
      </p:graphicFrame>
      <p:sp>
        <p:nvSpPr>
          <p:cNvPr id="69634" name="Text Box 2"/>
          <p:cNvSpPr txBox="1"/>
          <p:nvPr/>
        </p:nvSpPr>
        <p:spPr>
          <a:xfrm>
            <a:off x="344805" y="4512310"/>
            <a:ext cx="8540750" cy="727075"/>
          </a:xfrm>
          <a:prstGeom prst="rect">
            <a:avLst/>
          </a:prstGeom>
          <a:noFill/>
          <a:ln w="9525">
            <a:noFill/>
          </a:ln>
        </p:spPr>
        <p:txBody>
          <a:bodyPr wrap="square">
            <a:spAutoFit/>
          </a:bodyPr>
          <a:p>
            <a:pPr>
              <a:lnSpc>
                <a:spcPct val="115000"/>
              </a:lnSpc>
            </a:pPr>
            <a:r>
              <a:rPr lang="en-US" altLang="zh-CN" sz="1800" b="1">
                <a:latin typeface="Arial" panose="020B0604020202020204" pitchFamily="34" charset="0"/>
                <a:ea typeface="楷体_GB2312" pitchFamily="49" charset="-122"/>
              </a:rPr>
              <a:t>⑶</a:t>
            </a:r>
            <a:r>
              <a:rPr lang="zh-CN" altLang="en-US" sz="1800" b="1" dirty="0">
                <a:solidFill>
                  <a:srgbClr val="0000CC"/>
                </a:solidFill>
                <a:latin typeface="Arial" panose="020B0604020202020204" pitchFamily="34" charset="0"/>
                <a:ea typeface="楷体_GB2312" pitchFamily="49" charset="-122"/>
              </a:rPr>
              <a:t>产生感应电流只不过是一个现象</a:t>
            </a:r>
            <a:r>
              <a:rPr lang="zh-CN" altLang="en-US" sz="1800" b="1" dirty="0">
                <a:latin typeface="Arial" panose="020B0604020202020204" pitchFamily="34" charset="0"/>
                <a:ea typeface="楷体_GB2312" pitchFamily="49" charset="-122"/>
              </a:rPr>
              <a:t>，它表示电路中在输送着电能；而产生感应电动势才是电磁感应现象的本质，它表示电路已经具备了随时输出电能的能力。</a:t>
            </a:r>
            <a:endParaRPr lang="zh-CN" altLang="en-US" sz="1800" b="1" dirty="0">
              <a:latin typeface="Arial" panose="020B0604020202020204" pitchFamily="34" charset="0"/>
              <a:ea typeface="楷体_GB2312" pitchFamily="49" charset="-122"/>
            </a:endParaRPr>
          </a:p>
        </p:txBody>
      </p:sp>
      <p:sp>
        <p:nvSpPr>
          <p:cNvPr id="69635" name="Text Box 3"/>
          <p:cNvSpPr txBox="1"/>
          <p:nvPr/>
        </p:nvSpPr>
        <p:spPr>
          <a:xfrm>
            <a:off x="344805" y="2287905"/>
            <a:ext cx="2562225" cy="408940"/>
          </a:xfrm>
          <a:prstGeom prst="rect">
            <a:avLst/>
          </a:prstGeom>
          <a:noFill/>
          <a:ln w="9525">
            <a:noFill/>
          </a:ln>
        </p:spPr>
        <p:txBody>
          <a:bodyPr wrap="square">
            <a:spAutoFit/>
          </a:bodyPr>
          <a:p>
            <a:pPr>
              <a:lnSpc>
                <a:spcPct val="115000"/>
              </a:lnSpc>
            </a:pPr>
            <a:r>
              <a:rPr lang="zh-CN" altLang="en-US" sz="1800" b="1" dirty="0">
                <a:solidFill>
                  <a:srgbClr val="FF3300"/>
                </a:solidFill>
                <a:latin typeface="Arial" panose="020B0604020202020204" pitchFamily="34" charset="0"/>
                <a:ea typeface="楷体_GB2312" pitchFamily="49" charset="-122"/>
              </a:rPr>
              <a:t>几点说明：</a:t>
            </a:r>
            <a:endParaRPr lang="zh-CN" altLang="en-US" sz="1800" b="1" dirty="0">
              <a:solidFill>
                <a:srgbClr val="FF3300"/>
              </a:solidFill>
              <a:latin typeface="Arial" panose="020B0604020202020204" pitchFamily="34" charset="0"/>
              <a:ea typeface="楷体_GB2312" pitchFamily="49" charset="-122"/>
            </a:endParaRPr>
          </a:p>
        </p:txBody>
      </p:sp>
      <p:sp>
        <p:nvSpPr>
          <p:cNvPr id="69636" name="Text Box 4"/>
          <p:cNvSpPr txBox="1"/>
          <p:nvPr/>
        </p:nvSpPr>
        <p:spPr>
          <a:xfrm>
            <a:off x="344805" y="2819400"/>
            <a:ext cx="8540750" cy="727075"/>
          </a:xfrm>
          <a:prstGeom prst="rect">
            <a:avLst/>
          </a:prstGeom>
          <a:noFill/>
          <a:ln w="9525">
            <a:noFill/>
          </a:ln>
        </p:spPr>
        <p:txBody>
          <a:bodyPr wrap="square">
            <a:spAutoFit/>
          </a:bodyPr>
          <a:p>
            <a:pPr>
              <a:lnSpc>
                <a:spcPct val="115000"/>
              </a:lnSpc>
            </a:pPr>
            <a:r>
              <a:rPr lang="en-US" altLang="zh-CN" sz="1800" b="1" dirty="0">
                <a:latin typeface="Arial" panose="020B0604020202020204" pitchFamily="34" charset="0"/>
                <a:ea typeface="楷体_GB2312" pitchFamily="49" charset="-122"/>
              </a:rPr>
              <a:t>⑴</a:t>
            </a:r>
            <a:r>
              <a:rPr lang="zh-CN" altLang="en-US" sz="1800" b="1" dirty="0">
                <a:latin typeface="Arial" panose="020B0604020202020204" pitchFamily="34" charset="0"/>
                <a:ea typeface="楷体_GB2312" pitchFamily="49" charset="-122"/>
              </a:rPr>
              <a:t>不论电路是否闭合，只要穿过电路的磁通量发生变化，电路中就产生感应电动势，</a:t>
            </a:r>
            <a:r>
              <a:rPr lang="zh-CN" altLang="en-US" sz="1800" b="1" dirty="0">
                <a:solidFill>
                  <a:srgbClr val="0000CC"/>
                </a:solidFill>
                <a:latin typeface="Arial" panose="020B0604020202020204" pitchFamily="34" charset="0"/>
                <a:ea typeface="楷体_GB2312" pitchFamily="49" charset="-122"/>
              </a:rPr>
              <a:t>产生感应电动势是电磁感应现象的本质</a:t>
            </a:r>
            <a:r>
              <a:rPr lang="zh-CN" altLang="en-US" sz="1800" b="1" dirty="0">
                <a:latin typeface="Arial" panose="020B0604020202020204" pitchFamily="34" charset="0"/>
                <a:ea typeface="楷体_GB2312" pitchFamily="49" charset="-122"/>
              </a:rPr>
              <a:t>。</a:t>
            </a:r>
            <a:endParaRPr lang="zh-CN" altLang="en-US" sz="1800" b="1" dirty="0">
              <a:latin typeface="Arial" panose="020B0604020202020204" pitchFamily="34" charset="0"/>
              <a:ea typeface="楷体_GB2312" pitchFamily="49" charset="-122"/>
            </a:endParaRPr>
          </a:p>
        </p:txBody>
      </p:sp>
      <p:sp>
        <p:nvSpPr>
          <p:cNvPr id="69637" name="Text Box 5"/>
          <p:cNvSpPr txBox="1"/>
          <p:nvPr/>
        </p:nvSpPr>
        <p:spPr>
          <a:xfrm>
            <a:off x="344805" y="3704590"/>
            <a:ext cx="8540750" cy="727075"/>
          </a:xfrm>
          <a:prstGeom prst="rect">
            <a:avLst/>
          </a:prstGeom>
          <a:noFill/>
          <a:ln w="9525">
            <a:noFill/>
          </a:ln>
        </p:spPr>
        <p:txBody>
          <a:bodyPr wrap="square">
            <a:spAutoFit/>
          </a:bodyPr>
          <a:p>
            <a:pPr>
              <a:lnSpc>
                <a:spcPct val="115000"/>
              </a:lnSpc>
            </a:pPr>
            <a:r>
              <a:rPr lang="en-US" altLang="zh-CN" sz="1800" b="1">
                <a:latin typeface="Arial" panose="020B0604020202020204" pitchFamily="34" charset="0"/>
                <a:ea typeface="楷体_GB2312" pitchFamily="49" charset="-122"/>
              </a:rPr>
              <a:t>⑵</a:t>
            </a:r>
            <a:r>
              <a:rPr lang="zh-CN" altLang="en-US" sz="1800" b="1" dirty="0">
                <a:solidFill>
                  <a:srgbClr val="0000CC"/>
                </a:solidFill>
                <a:latin typeface="Arial" panose="020B0604020202020204" pitchFamily="34" charset="0"/>
                <a:ea typeface="楷体_GB2312" pitchFamily="49" charset="-122"/>
              </a:rPr>
              <a:t>磁通量是否变化是电磁感应的根本原因</a:t>
            </a:r>
            <a:r>
              <a:rPr lang="zh-CN" altLang="en-US" sz="1800" b="1" dirty="0">
                <a:latin typeface="Arial" panose="020B0604020202020204" pitchFamily="34" charset="0"/>
                <a:ea typeface="楷体_GB2312" pitchFamily="49" charset="-122"/>
              </a:rPr>
              <a:t>。若磁通量变化了，电路中就会产生感应电动势，再若电路又是闭合的，电路中将会有感应电流。</a:t>
            </a:r>
            <a:endParaRPr lang="zh-CN" altLang="en-US" sz="1800" b="1" dirty="0">
              <a:latin typeface="Arial" panose="020B0604020202020204" pitchFamily="34" charset="0"/>
              <a:ea typeface="楷体_GB2312"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直接连接符 108545"/>
          <p:cNvSpPr/>
          <p:nvPr/>
        </p:nvSpPr>
        <p:spPr>
          <a:xfrm>
            <a:off x="5011738" y="5343525"/>
            <a:ext cx="3168650" cy="0"/>
          </a:xfrm>
          <a:prstGeom prst="line">
            <a:avLst/>
          </a:prstGeom>
          <a:ln w="31750" cap="flat" cmpd="sng">
            <a:solidFill>
              <a:schemeClr val="tx1"/>
            </a:solidFill>
            <a:prstDash val="solid"/>
            <a:headEnd type="none" w="med" len="med"/>
            <a:tailEnd type="triangle" w="med" len="lg"/>
          </a:ln>
        </p:spPr>
      </p:sp>
      <p:sp>
        <p:nvSpPr>
          <p:cNvPr id="108547" name="直接连接符 108546"/>
          <p:cNvSpPr/>
          <p:nvPr/>
        </p:nvSpPr>
        <p:spPr>
          <a:xfrm rot="-5400000">
            <a:off x="4013200" y="4344988"/>
            <a:ext cx="1995488" cy="0"/>
          </a:xfrm>
          <a:prstGeom prst="line">
            <a:avLst/>
          </a:prstGeom>
          <a:ln w="31750" cap="flat" cmpd="sng">
            <a:solidFill>
              <a:schemeClr val="tx1"/>
            </a:solidFill>
            <a:prstDash val="solid"/>
            <a:headEnd type="none" w="med" len="med"/>
            <a:tailEnd type="triangle" w="med" len="lg"/>
          </a:ln>
        </p:spPr>
      </p:sp>
      <p:sp>
        <p:nvSpPr>
          <p:cNvPr id="108548" name="直接连接符 108547"/>
          <p:cNvSpPr/>
          <p:nvPr/>
        </p:nvSpPr>
        <p:spPr>
          <a:xfrm>
            <a:off x="5430838" y="5326063"/>
            <a:ext cx="0" cy="158750"/>
          </a:xfrm>
          <a:prstGeom prst="line">
            <a:avLst/>
          </a:prstGeom>
          <a:ln w="25400" cap="flat" cmpd="sng">
            <a:solidFill>
              <a:schemeClr val="tx1"/>
            </a:solidFill>
            <a:prstDash val="solid"/>
            <a:headEnd type="none" w="med" len="med"/>
            <a:tailEnd type="none" w="med" len="med"/>
          </a:ln>
        </p:spPr>
      </p:sp>
      <p:sp>
        <p:nvSpPr>
          <p:cNvPr id="108549" name="直接连接符 108548"/>
          <p:cNvSpPr/>
          <p:nvPr/>
        </p:nvSpPr>
        <p:spPr>
          <a:xfrm>
            <a:off x="5862638" y="5326063"/>
            <a:ext cx="0" cy="158750"/>
          </a:xfrm>
          <a:prstGeom prst="line">
            <a:avLst/>
          </a:prstGeom>
          <a:ln w="25400" cap="flat" cmpd="sng">
            <a:solidFill>
              <a:schemeClr val="tx1"/>
            </a:solidFill>
            <a:prstDash val="solid"/>
            <a:headEnd type="none" w="med" len="med"/>
            <a:tailEnd type="none" w="med" len="med"/>
          </a:ln>
        </p:spPr>
      </p:sp>
      <p:sp>
        <p:nvSpPr>
          <p:cNvPr id="108550" name="直接连接符 108549"/>
          <p:cNvSpPr/>
          <p:nvPr/>
        </p:nvSpPr>
        <p:spPr>
          <a:xfrm>
            <a:off x="6294438" y="5343525"/>
            <a:ext cx="0" cy="158750"/>
          </a:xfrm>
          <a:prstGeom prst="line">
            <a:avLst/>
          </a:prstGeom>
          <a:ln w="25400" cap="flat" cmpd="sng">
            <a:solidFill>
              <a:schemeClr val="tx1"/>
            </a:solidFill>
            <a:prstDash val="solid"/>
            <a:headEnd type="none" w="med" len="med"/>
            <a:tailEnd type="none" w="med" len="med"/>
          </a:ln>
        </p:spPr>
      </p:sp>
      <p:sp>
        <p:nvSpPr>
          <p:cNvPr id="108551" name="直接连接符 108550"/>
          <p:cNvSpPr/>
          <p:nvPr/>
        </p:nvSpPr>
        <p:spPr>
          <a:xfrm>
            <a:off x="6726238" y="5343525"/>
            <a:ext cx="0" cy="158750"/>
          </a:xfrm>
          <a:prstGeom prst="line">
            <a:avLst/>
          </a:prstGeom>
          <a:ln w="25400" cap="flat" cmpd="sng">
            <a:solidFill>
              <a:schemeClr val="tx1"/>
            </a:solidFill>
            <a:prstDash val="solid"/>
            <a:headEnd type="none" w="med" len="med"/>
            <a:tailEnd type="none" w="med" len="med"/>
          </a:ln>
        </p:spPr>
      </p:sp>
      <p:sp>
        <p:nvSpPr>
          <p:cNvPr id="108552" name="直接连接符 108551"/>
          <p:cNvSpPr/>
          <p:nvPr/>
        </p:nvSpPr>
        <p:spPr>
          <a:xfrm>
            <a:off x="7158038" y="5343525"/>
            <a:ext cx="0" cy="158750"/>
          </a:xfrm>
          <a:prstGeom prst="line">
            <a:avLst/>
          </a:prstGeom>
          <a:ln w="25400" cap="flat" cmpd="sng">
            <a:solidFill>
              <a:schemeClr val="tx1"/>
            </a:solidFill>
            <a:prstDash val="solid"/>
            <a:headEnd type="none" w="med" len="med"/>
            <a:tailEnd type="none" w="med" len="med"/>
          </a:ln>
        </p:spPr>
      </p:sp>
      <p:sp>
        <p:nvSpPr>
          <p:cNvPr id="108553" name="直接连接符 108552"/>
          <p:cNvSpPr/>
          <p:nvPr/>
        </p:nvSpPr>
        <p:spPr>
          <a:xfrm>
            <a:off x="7589838" y="5327650"/>
            <a:ext cx="0" cy="158750"/>
          </a:xfrm>
          <a:prstGeom prst="line">
            <a:avLst/>
          </a:prstGeom>
          <a:ln w="25400" cap="flat" cmpd="sng">
            <a:solidFill>
              <a:schemeClr val="tx1"/>
            </a:solidFill>
            <a:prstDash val="solid"/>
            <a:headEnd type="none" w="med" len="med"/>
            <a:tailEnd type="none" w="med" len="med"/>
          </a:ln>
        </p:spPr>
      </p:sp>
      <p:sp>
        <p:nvSpPr>
          <p:cNvPr id="108554" name="直接连接符 108553"/>
          <p:cNvSpPr/>
          <p:nvPr/>
        </p:nvSpPr>
        <p:spPr>
          <a:xfrm rot="-5400000">
            <a:off x="4924425" y="3962400"/>
            <a:ext cx="0" cy="142875"/>
          </a:xfrm>
          <a:prstGeom prst="line">
            <a:avLst/>
          </a:prstGeom>
          <a:ln w="25400" cap="flat" cmpd="sng">
            <a:solidFill>
              <a:schemeClr val="tx1"/>
            </a:solidFill>
            <a:prstDash val="solid"/>
            <a:headEnd type="none" w="med" len="med"/>
            <a:tailEnd type="none" w="med" len="med"/>
          </a:ln>
        </p:spPr>
      </p:sp>
      <p:sp>
        <p:nvSpPr>
          <p:cNvPr id="108555" name="直接连接符 108554"/>
          <p:cNvSpPr/>
          <p:nvPr/>
        </p:nvSpPr>
        <p:spPr>
          <a:xfrm rot="-5400000">
            <a:off x="4911725" y="4618038"/>
            <a:ext cx="0" cy="142875"/>
          </a:xfrm>
          <a:prstGeom prst="line">
            <a:avLst/>
          </a:prstGeom>
          <a:ln w="25400" cap="flat" cmpd="sng">
            <a:solidFill>
              <a:schemeClr val="tx1"/>
            </a:solidFill>
            <a:prstDash val="solid"/>
            <a:headEnd type="none" w="med" len="med"/>
            <a:tailEnd type="none" w="med" len="med"/>
          </a:ln>
        </p:spPr>
      </p:sp>
      <p:sp>
        <p:nvSpPr>
          <p:cNvPr id="108556" name="任意多边形 108555"/>
          <p:cNvSpPr/>
          <p:nvPr/>
        </p:nvSpPr>
        <p:spPr>
          <a:xfrm>
            <a:off x="5011738" y="3984625"/>
            <a:ext cx="2592387" cy="1358900"/>
          </a:xfrm>
          <a:custGeom>
            <a:avLst/>
            <a:gdLst/>
            <a:ahLst/>
            <a:cxnLst/>
            <a:pathLst>
              <a:path w="998" h="499">
                <a:moveTo>
                  <a:pt x="0" y="499"/>
                </a:moveTo>
                <a:cubicBezTo>
                  <a:pt x="166" y="249"/>
                  <a:pt x="333" y="0"/>
                  <a:pt x="499" y="0"/>
                </a:cubicBezTo>
                <a:cubicBezTo>
                  <a:pt x="665" y="0"/>
                  <a:pt x="831" y="249"/>
                  <a:pt x="998" y="499"/>
                </a:cubicBezTo>
              </a:path>
            </a:pathLst>
          </a:custGeom>
          <a:noFill/>
          <a:ln w="22225" cap="flat" cmpd="sng">
            <a:solidFill>
              <a:schemeClr val="tx1"/>
            </a:solidFill>
            <a:prstDash val="solid"/>
            <a:headEnd type="none" w="med" len="med"/>
            <a:tailEnd type="none" w="med" len="med"/>
          </a:ln>
        </p:spPr>
        <p:txBody>
          <a:bodyPr/>
          <a:p>
            <a:endParaRPr lang="zh-CN" altLang="en-US"/>
          </a:p>
        </p:txBody>
      </p:sp>
      <p:sp>
        <p:nvSpPr>
          <p:cNvPr id="108557" name="直接连接符 108556"/>
          <p:cNvSpPr/>
          <p:nvPr/>
        </p:nvSpPr>
        <p:spPr>
          <a:xfrm flipV="1">
            <a:off x="6294438" y="3952875"/>
            <a:ext cx="14287" cy="1358900"/>
          </a:xfrm>
          <a:prstGeom prst="line">
            <a:avLst/>
          </a:prstGeom>
          <a:ln w="25400" cap="flat" cmpd="sng">
            <a:solidFill>
              <a:schemeClr val="tx1"/>
            </a:solidFill>
            <a:prstDash val="dash"/>
            <a:headEnd type="none" w="med" len="med"/>
            <a:tailEnd type="none" w="med" len="med"/>
          </a:ln>
        </p:spPr>
      </p:sp>
      <p:sp>
        <p:nvSpPr>
          <p:cNvPr id="108558" name="直接连接符 108557"/>
          <p:cNvSpPr/>
          <p:nvPr/>
        </p:nvSpPr>
        <p:spPr>
          <a:xfrm rot="5400000">
            <a:off x="5613400" y="3381375"/>
            <a:ext cx="49213" cy="1254125"/>
          </a:xfrm>
          <a:prstGeom prst="line">
            <a:avLst/>
          </a:prstGeom>
          <a:ln w="25400" cap="flat" cmpd="sng">
            <a:solidFill>
              <a:schemeClr val="tx1"/>
            </a:solidFill>
            <a:prstDash val="dash"/>
            <a:headEnd type="none" w="med" len="med"/>
            <a:tailEnd type="none" w="med" len="med"/>
          </a:ln>
        </p:spPr>
      </p:sp>
      <p:sp>
        <p:nvSpPr>
          <p:cNvPr id="108559" name="文本框 108558"/>
          <p:cNvSpPr txBox="1"/>
          <p:nvPr/>
        </p:nvSpPr>
        <p:spPr>
          <a:xfrm>
            <a:off x="5011738" y="3308350"/>
            <a:ext cx="1800225" cy="457200"/>
          </a:xfrm>
          <a:prstGeom prst="rect">
            <a:avLst/>
          </a:prstGeom>
          <a:noFill/>
          <a:ln w="9525">
            <a:noFill/>
          </a:ln>
        </p:spPr>
        <p:txBody>
          <a:bodyPr>
            <a:spAutoFit/>
          </a:bodyPr>
          <a:p>
            <a:pPr>
              <a:spcBef>
                <a:spcPct val="50000"/>
              </a:spcBef>
            </a:pPr>
            <a:r>
              <a:rPr lang="el-GR" altLang="zh-CN" sz="2400" b="1" dirty="0">
                <a:latin typeface="Times New Roman" panose="02020603050405020304" pitchFamily="18" charset="0"/>
                <a:cs typeface="Arial" panose="020B0604020202020204" pitchFamily="34" charset="0"/>
              </a:rPr>
              <a:t>Φ</a:t>
            </a:r>
            <a:r>
              <a:rPr lang="en-US" altLang="zh-CN" sz="2400" b="1">
                <a:latin typeface="Times New Roman" panose="02020603050405020304" pitchFamily="18" charset="0"/>
                <a:cs typeface="Arial" panose="020B0604020202020204" pitchFamily="34" charset="0"/>
              </a:rPr>
              <a:t>/10</a:t>
            </a:r>
            <a:r>
              <a:rPr lang="en-US" altLang="zh-CN" sz="2400" b="1" baseline="30000">
                <a:latin typeface="楷体_GB2312" pitchFamily="49" charset="-122"/>
                <a:ea typeface="楷体_GB2312" pitchFamily="49" charset="-122"/>
              </a:rPr>
              <a:t>-</a:t>
            </a:r>
            <a:r>
              <a:rPr lang="en-US" altLang="zh-CN" sz="2400" b="1" baseline="30000">
                <a:latin typeface="Times New Roman" panose="02020603050405020304" pitchFamily="18" charset="0"/>
                <a:cs typeface="Arial" panose="020B0604020202020204" pitchFamily="34" charset="0"/>
              </a:rPr>
              <a:t>2</a:t>
            </a:r>
            <a:r>
              <a:rPr lang="en-US" altLang="zh-CN" sz="2400" b="1">
                <a:latin typeface="Times New Roman" panose="02020603050405020304" pitchFamily="18" charset="0"/>
                <a:cs typeface="Arial" panose="020B0604020202020204" pitchFamily="34" charset="0"/>
              </a:rPr>
              <a:t>Wb</a:t>
            </a:r>
            <a:endParaRPr lang="zh-CN" altLang="el-GR" sz="2400" b="1" dirty="0">
              <a:latin typeface="Times New Roman" panose="02020603050405020304" pitchFamily="18" charset="0"/>
              <a:ea typeface="Arial" panose="020B0604020202020204" pitchFamily="34" charset="0"/>
            </a:endParaRPr>
          </a:p>
        </p:txBody>
      </p:sp>
      <p:sp>
        <p:nvSpPr>
          <p:cNvPr id="108560" name="文本框 108559"/>
          <p:cNvSpPr txBox="1"/>
          <p:nvPr/>
        </p:nvSpPr>
        <p:spPr>
          <a:xfrm>
            <a:off x="7604125" y="4624388"/>
            <a:ext cx="720725" cy="457200"/>
          </a:xfrm>
          <a:prstGeom prst="rect">
            <a:avLst/>
          </a:prstGeom>
          <a:noFill/>
          <a:ln w="9525">
            <a:noFill/>
          </a:ln>
        </p:spPr>
        <p:txBody>
          <a:bodyPr>
            <a:spAutoFit/>
          </a:bodyPr>
          <a:p>
            <a:pPr>
              <a:spcBef>
                <a:spcPct val="50000"/>
              </a:spcBef>
            </a:pPr>
            <a:r>
              <a:rPr lang="en-US" altLang="zh-CN" sz="2400" b="1" err="1">
                <a:latin typeface="Times New Roman" panose="02020603050405020304" pitchFamily="18" charset="0"/>
                <a:cs typeface="Arial" panose="020B0604020202020204" pitchFamily="34" charset="0"/>
              </a:rPr>
              <a:t>t/s</a:t>
            </a:r>
            <a:endParaRPr lang="zh-CN" altLang="el-GR" sz="2400" b="1" dirty="0">
              <a:latin typeface="Times New Roman" panose="02020603050405020304" pitchFamily="18" charset="0"/>
              <a:ea typeface="Arial" panose="020B0604020202020204" pitchFamily="34" charset="0"/>
            </a:endParaRPr>
          </a:p>
        </p:txBody>
      </p:sp>
      <p:sp>
        <p:nvSpPr>
          <p:cNvPr id="108561" name="文本框 108560"/>
          <p:cNvSpPr txBox="1"/>
          <p:nvPr/>
        </p:nvSpPr>
        <p:spPr>
          <a:xfrm>
            <a:off x="5154613" y="5359400"/>
            <a:ext cx="649287"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A</a:t>
            </a:r>
            <a:endParaRPr lang="zh-CN" altLang="el-GR" sz="2400" b="1" dirty="0">
              <a:latin typeface="Times New Roman" panose="02020603050405020304" pitchFamily="18" charset="0"/>
              <a:ea typeface="Arial" panose="020B0604020202020204" pitchFamily="34" charset="0"/>
            </a:endParaRPr>
          </a:p>
        </p:txBody>
      </p:sp>
      <p:sp>
        <p:nvSpPr>
          <p:cNvPr id="108562" name="文本框 108561"/>
          <p:cNvSpPr txBox="1"/>
          <p:nvPr/>
        </p:nvSpPr>
        <p:spPr>
          <a:xfrm>
            <a:off x="5616575" y="5343525"/>
            <a:ext cx="649288"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B</a:t>
            </a:r>
            <a:endParaRPr lang="zh-CN" altLang="el-GR" sz="2400" b="1" dirty="0">
              <a:latin typeface="Times New Roman" panose="02020603050405020304" pitchFamily="18" charset="0"/>
              <a:ea typeface="Arial" panose="020B0604020202020204" pitchFamily="34" charset="0"/>
            </a:endParaRPr>
          </a:p>
        </p:txBody>
      </p:sp>
      <p:sp>
        <p:nvSpPr>
          <p:cNvPr id="108563" name="文本框 108562"/>
          <p:cNvSpPr txBox="1"/>
          <p:nvPr/>
        </p:nvSpPr>
        <p:spPr>
          <a:xfrm>
            <a:off x="6076950" y="5340350"/>
            <a:ext cx="649288"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D</a:t>
            </a:r>
            <a:endParaRPr lang="zh-CN" altLang="el-GR" sz="2400" b="1" dirty="0">
              <a:latin typeface="Times New Roman" panose="02020603050405020304" pitchFamily="18" charset="0"/>
              <a:ea typeface="Arial" panose="020B0604020202020204" pitchFamily="34" charset="0"/>
            </a:endParaRPr>
          </a:p>
        </p:txBody>
      </p:sp>
      <p:sp>
        <p:nvSpPr>
          <p:cNvPr id="108564" name="文本框 108563"/>
          <p:cNvSpPr txBox="1"/>
          <p:nvPr/>
        </p:nvSpPr>
        <p:spPr>
          <a:xfrm>
            <a:off x="4651375" y="5180013"/>
            <a:ext cx="649288"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0</a:t>
            </a:r>
            <a:endParaRPr lang="zh-CN" altLang="el-GR" sz="2400" b="1" dirty="0">
              <a:latin typeface="Times New Roman" panose="02020603050405020304" pitchFamily="18" charset="0"/>
              <a:ea typeface="Arial" panose="020B0604020202020204" pitchFamily="34" charset="0"/>
            </a:endParaRPr>
          </a:p>
        </p:txBody>
      </p:sp>
      <p:sp>
        <p:nvSpPr>
          <p:cNvPr id="108565" name="文本框 108564"/>
          <p:cNvSpPr txBox="1"/>
          <p:nvPr/>
        </p:nvSpPr>
        <p:spPr>
          <a:xfrm>
            <a:off x="4478338" y="4337050"/>
            <a:ext cx="649287"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1</a:t>
            </a:r>
            <a:endParaRPr lang="zh-CN" altLang="el-GR" sz="2400" b="1" dirty="0">
              <a:latin typeface="Times New Roman" panose="02020603050405020304" pitchFamily="18" charset="0"/>
              <a:ea typeface="Arial" panose="020B0604020202020204" pitchFamily="34" charset="0"/>
            </a:endParaRPr>
          </a:p>
        </p:txBody>
      </p:sp>
      <p:sp>
        <p:nvSpPr>
          <p:cNvPr id="108566" name="文本框 108565"/>
          <p:cNvSpPr txBox="1"/>
          <p:nvPr/>
        </p:nvSpPr>
        <p:spPr>
          <a:xfrm>
            <a:off x="4506913" y="3808413"/>
            <a:ext cx="649287"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2</a:t>
            </a:r>
            <a:endParaRPr lang="zh-CN" altLang="el-GR" sz="2400" b="1" dirty="0">
              <a:latin typeface="Times New Roman" panose="02020603050405020304" pitchFamily="18" charset="0"/>
              <a:ea typeface="Arial" panose="020B0604020202020204" pitchFamily="34" charset="0"/>
            </a:endParaRPr>
          </a:p>
        </p:txBody>
      </p:sp>
      <p:sp>
        <p:nvSpPr>
          <p:cNvPr id="108567" name="直接连接符 108566"/>
          <p:cNvSpPr/>
          <p:nvPr/>
        </p:nvSpPr>
        <p:spPr>
          <a:xfrm>
            <a:off x="5011738" y="4705350"/>
            <a:ext cx="433387" cy="0"/>
          </a:xfrm>
          <a:prstGeom prst="line">
            <a:avLst/>
          </a:prstGeom>
          <a:ln w="31750" cap="flat" cmpd="sng">
            <a:solidFill>
              <a:schemeClr val="tx1"/>
            </a:solidFill>
            <a:prstDash val="dash"/>
            <a:headEnd type="none" w="med" len="med"/>
            <a:tailEnd type="none" w="med" len="med"/>
          </a:ln>
        </p:spPr>
      </p:sp>
      <p:sp>
        <p:nvSpPr>
          <p:cNvPr id="108568" name="直接连接符 108567"/>
          <p:cNvSpPr/>
          <p:nvPr/>
        </p:nvSpPr>
        <p:spPr>
          <a:xfrm>
            <a:off x="5445125" y="4705350"/>
            <a:ext cx="0" cy="717550"/>
          </a:xfrm>
          <a:prstGeom prst="line">
            <a:avLst/>
          </a:prstGeom>
          <a:ln w="31750" cap="flat" cmpd="sng">
            <a:solidFill>
              <a:schemeClr val="tx1"/>
            </a:solidFill>
            <a:prstDash val="dash"/>
            <a:headEnd type="none" w="med" len="med"/>
            <a:tailEnd type="none" w="med" len="med"/>
          </a:ln>
        </p:spPr>
      </p:sp>
      <p:sp>
        <p:nvSpPr>
          <p:cNvPr id="108569" name="文本框 108568"/>
          <p:cNvSpPr txBox="1"/>
          <p:nvPr/>
        </p:nvSpPr>
        <p:spPr>
          <a:xfrm>
            <a:off x="7172325" y="5343525"/>
            <a:ext cx="1008063" cy="457200"/>
          </a:xfrm>
          <a:prstGeom prst="rect">
            <a:avLst/>
          </a:prstGeom>
          <a:noFill/>
          <a:ln w="9525">
            <a:noFill/>
          </a:ln>
        </p:spPr>
        <p:txBody>
          <a:bodyPr>
            <a:spAutoFit/>
          </a:bodyPr>
          <a:p>
            <a:pPr>
              <a:spcBef>
                <a:spcPct val="50000"/>
              </a:spcBef>
            </a:pPr>
            <a:r>
              <a:rPr lang="en-US" altLang="zh-CN" sz="2400" b="1">
                <a:latin typeface="Times New Roman" panose="02020603050405020304" pitchFamily="18" charset="0"/>
                <a:cs typeface="Arial" panose="020B0604020202020204" pitchFamily="34" charset="0"/>
              </a:rPr>
              <a:t>0.1</a:t>
            </a:r>
            <a:endParaRPr lang="zh-CN" altLang="el-GR" sz="2400" b="1" dirty="0">
              <a:latin typeface="Times New Roman" panose="02020603050405020304" pitchFamily="18" charset="0"/>
              <a:ea typeface="Arial" panose="020B0604020202020204" pitchFamily="34" charset="0"/>
            </a:endParaRPr>
          </a:p>
        </p:txBody>
      </p:sp>
      <p:sp>
        <p:nvSpPr>
          <p:cNvPr id="108570" name="文本框 108569"/>
          <p:cNvSpPr txBox="1"/>
          <p:nvPr/>
        </p:nvSpPr>
        <p:spPr>
          <a:xfrm>
            <a:off x="463550" y="836295"/>
            <a:ext cx="8569325" cy="829945"/>
          </a:xfrm>
          <a:prstGeom prst="rect">
            <a:avLst/>
          </a:prstGeom>
          <a:noFill/>
          <a:ln w="9525">
            <a:noFill/>
          </a:ln>
        </p:spPr>
        <p:txBody>
          <a:bodyPr>
            <a:spAutoFit/>
          </a:bodyPr>
          <a:p>
            <a:pPr>
              <a:lnSpc>
                <a:spcPct val="120000"/>
              </a:lnSpc>
              <a:spcBef>
                <a:spcPct val="50000"/>
              </a:spcBef>
            </a:pPr>
            <a:r>
              <a:rPr lang="zh-CN" altLang="en-US" sz="2000" b="1" dirty="0">
                <a:solidFill>
                  <a:srgbClr val="0000FF"/>
                </a:solidFill>
                <a:latin typeface="Times New Roman" panose="02020603050405020304" pitchFamily="18" charset="0"/>
                <a:ea typeface="黑体" panose="02010609060101010101" pitchFamily="49" charset="-122"/>
              </a:rPr>
              <a:t>例</a:t>
            </a:r>
            <a:r>
              <a:rPr lang="en-US" altLang="zh-CN" sz="2000" b="1" dirty="0">
                <a:solidFill>
                  <a:srgbClr val="0000FF"/>
                </a:solidFill>
                <a:latin typeface="Times New Roman" panose="02020603050405020304" pitchFamily="18" charset="0"/>
                <a:ea typeface="黑体" panose="02010609060101010101" pitchFamily="49" charset="-122"/>
              </a:rPr>
              <a:t>1</a:t>
            </a:r>
            <a:r>
              <a:rPr lang="zh-CN" altLang="en-US" sz="2000" b="1" dirty="0">
                <a:solidFill>
                  <a:srgbClr val="0000FF"/>
                </a:solidFill>
                <a:latin typeface="Times New Roman" panose="02020603050405020304" pitchFamily="18" charset="0"/>
                <a:ea typeface="黑体" panose="02010609060101010101" pitchFamily="49" charset="-122"/>
              </a:rPr>
              <a:t>：单匝矩形线圈处于变化的匀强磁场中。若线圈所围面积里磁通量随时间变化的规律如图所示，则：</a:t>
            </a:r>
            <a:r>
              <a:rPr lang="en-US" altLang="zh-CN" sz="2000" b="1">
                <a:solidFill>
                  <a:srgbClr val="0000FF"/>
                </a:solidFill>
                <a:latin typeface="Times New Roman" panose="02020603050405020304" pitchFamily="18" charset="0"/>
                <a:ea typeface="黑体" panose="02010609060101010101" pitchFamily="49" charset="-122"/>
              </a:rPr>
              <a:t>(                )</a:t>
            </a:r>
            <a:endParaRPr lang="en-US" altLang="zh-CN" sz="2000" b="1">
              <a:solidFill>
                <a:srgbClr val="0000FF"/>
              </a:solidFill>
              <a:latin typeface="Times New Roman" panose="02020603050405020304" pitchFamily="18" charset="0"/>
              <a:ea typeface="黑体" panose="02010609060101010101" pitchFamily="49" charset="-122"/>
            </a:endParaRPr>
          </a:p>
        </p:txBody>
      </p:sp>
      <p:sp>
        <p:nvSpPr>
          <p:cNvPr id="108571" name="文本框 108570"/>
          <p:cNvSpPr txBox="1"/>
          <p:nvPr/>
        </p:nvSpPr>
        <p:spPr>
          <a:xfrm>
            <a:off x="603885" y="1736408"/>
            <a:ext cx="6624638" cy="2245360"/>
          </a:xfrm>
          <a:prstGeom prst="rect">
            <a:avLst/>
          </a:prstGeom>
          <a:noFill/>
          <a:ln w="9525">
            <a:noFill/>
          </a:ln>
        </p:spPr>
        <p:txBody>
          <a:bodyPr>
            <a:spAutoFit/>
          </a:bodyPr>
          <a:p>
            <a:pPr>
              <a:spcBef>
                <a:spcPct val="50000"/>
              </a:spcBef>
            </a:pPr>
            <a:r>
              <a:rPr lang="en-US" altLang="zh-CN" sz="2000" b="1" dirty="0">
                <a:solidFill>
                  <a:srgbClr val="0000FF"/>
                </a:solidFill>
                <a:latin typeface="Times New Roman" panose="02020603050405020304" pitchFamily="18" charset="0"/>
                <a:ea typeface="黑体" panose="02010609060101010101" pitchFamily="49" charset="-122"/>
              </a:rPr>
              <a:t>A</a:t>
            </a:r>
            <a:r>
              <a:rPr lang="zh-CN" altLang="en-US" sz="2000" b="1" dirty="0">
                <a:solidFill>
                  <a:srgbClr val="0000FF"/>
                </a:solidFill>
                <a:latin typeface="Times New Roman" panose="02020603050405020304" pitchFamily="18" charset="0"/>
                <a:ea typeface="黑体" panose="02010609060101010101" pitchFamily="49" charset="-122"/>
              </a:rPr>
              <a:t>、线圈中</a:t>
            </a:r>
            <a:r>
              <a:rPr lang="en-US" altLang="zh-CN" sz="2000" b="1" dirty="0">
                <a:solidFill>
                  <a:srgbClr val="0000FF"/>
                </a:solidFill>
                <a:latin typeface="Times New Roman" panose="02020603050405020304" pitchFamily="18" charset="0"/>
                <a:ea typeface="黑体" panose="02010609060101010101" pitchFamily="49" charset="-122"/>
              </a:rPr>
              <a:t>0</a:t>
            </a:r>
            <a:r>
              <a:rPr lang="zh-CN" altLang="en-US" sz="2000" b="1" dirty="0">
                <a:solidFill>
                  <a:srgbClr val="0000FF"/>
                </a:solidFill>
                <a:latin typeface="Times New Roman" panose="02020603050405020304" pitchFamily="18" charset="0"/>
                <a:ea typeface="黑体" panose="02010609060101010101" pitchFamily="49" charset="-122"/>
              </a:rPr>
              <a:t>时刻感应电动势最大                         </a:t>
            </a:r>
            <a:endParaRPr lang="zh-CN" altLang="en-US" sz="2000" b="1" dirty="0">
              <a:solidFill>
                <a:srgbClr val="0000FF"/>
              </a:solidFill>
              <a:latin typeface="Times New Roman" panose="02020603050405020304" pitchFamily="18" charset="0"/>
              <a:ea typeface="黑体" panose="02010609060101010101" pitchFamily="49" charset="-122"/>
            </a:endParaRPr>
          </a:p>
          <a:p>
            <a:pPr>
              <a:spcBef>
                <a:spcPct val="50000"/>
              </a:spcBef>
            </a:pPr>
            <a:r>
              <a:rPr lang="en-US" altLang="zh-CN" sz="2000" b="1" dirty="0">
                <a:solidFill>
                  <a:srgbClr val="0000FF"/>
                </a:solidFill>
                <a:latin typeface="Times New Roman" panose="02020603050405020304" pitchFamily="18" charset="0"/>
                <a:ea typeface="黑体" panose="02010609060101010101" pitchFamily="49" charset="-122"/>
              </a:rPr>
              <a:t>B</a:t>
            </a:r>
            <a:r>
              <a:rPr lang="zh-CN" altLang="en-US" sz="2000" b="1" dirty="0">
                <a:solidFill>
                  <a:srgbClr val="0000FF"/>
                </a:solidFill>
                <a:latin typeface="Times New Roman" panose="02020603050405020304" pitchFamily="18" charset="0"/>
                <a:ea typeface="黑体" panose="02010609060101010101" pitchFamily="49" charset="-122"/>
              </a:rPr>
              <a:t>、线圈中</a:t>
            </a:r>
            <a:r>
              <a:rPr lang="en-US" altLang="zh-CN" sz="2000" b="1" dirty="0">
                <a:solidFill>
                  <a:srgbClr val="0000FF"/>
                </a:solidFill>
                <a:latin typeface="Times New Roman" panose="02020603050405020304" pitchFamily="18" charset="0"/>
                <a:ea typeface="黑体" panose="02010609060101010101" pitchFamily="49" charset="-122"/>
              </a:rPr>
              <a:t>D</a:t>
            </a:r>
            <a:r>
              <a:rPr lang="zh-CN" altLang="en-US" sz="2000" b="1" dirty="0">
                <a:solidFill>
                  <a:srgbClr val="0000FF"/>
                </a:solidFill>
                <a:latin typeface="Times New Roman" panose="02020603050405020304" pitchFamily="18" charset="0"/>
                <a:ea typeface="黑体" panose="02010609060101010101" pitchFamily="49" charset="-122"/>
              </a:rPr>
              <a:t>时刻感应电动势为零                        </a:t>
            </a:r>
            <a:endParaRPr lang="zh-CN" altLang="en-US" sz="2000" b="1" dirty="0">
              <a:solidFill>
                <a:srgbClr val="0000FF"/>
              </a:solidFill>
              <a:latin typeface="Times New Roman" panose="02020603050405020304" pitchFamily="18" charset="0"/>
              <a:ea typeface="黑体" panose="02010609060101010101" pitchFamily="49" charset="-122"/>
            </a:endParaRPr>
          </a:p>
          <a:p>
            <a:pPr>
              <a:spcBef>
                <a:spcPct val="50000"/>
              </a:spcBef>
            </a:pPr>
            <a:r>
              <a:rPr lang="zh-CN" altLang="en-US" sz="2000" b="1" dirty="0">
                <a:solidFill>
                  <a:srgbClr val="0000FF"/>
                </a:solidFill>
                <a:latin typeface="Times New Roman" panose="02020603050405020304" pitchFamily="18" charset="0"/>
                <a:ea typeface="黑体" panose="02010609060101010101" pitchFamily="49" charset="-122"/>
              </a:rPr>
              <a:t> </a:t>
            </a:r>
            <a:r>
              <a:rPr lang="en-US" altLang="zh-CN" sz="2000" b="1" dirty="0">
                <a:solidFill>
                  <a:srgbClr val="0000FF"/>
                </a:solidFill>
                <a:latin typeface="Times New Roman" panose="02020603050405020304" pitchFamily="18" charset="0"/>
                <a:ea typeface="黑体" panose="02010609060101010101" pitchFamily="49" charset="-122"/>
              </a:rPr>
              <a:t>C</a:t>
            </a:r>
            <a:r>
              <a:rPr lang="zh-CN" altLang="en-US" sz="2000" b="1" dirty="0">
                <a:solidFill>
                  <a:srgbClr val="0000FF"/>
                </a:solidFill>
                <a:latin typeface="Times New Roman" panose="02020603050405020304" pitchFamily="18" charset="0"/>
                <a:ea typeface="黑体" panose="02010609060101010101" pitchFamily="49" charset="-122"/>
              </a:rPr>
              <a:t>、线圈中</a:t>
            </a:r>
            <a:r>
              <a:rPr lang="en-US" altLang="zh-CN" sz="2000" b="1" dirty="0">
                <a:solidFill>
                  <a:srgbClr val="0000FF"/>
                </a:solidFill>
                <a:latin typeface="Times New Roman" panose="02020603050405020304" pitchFamily="18" charset="0"/>
                <a:ea typeface="黑体" panose="02010609060101010101" pitchFamily="49" charset="-122"/>
              </a:rPr>
              <a:t>D</a:t>
            </a:r>
            <a:r>
              <a:rPr lang="zh-CN" altLang="en-US" sz="2000" b="1" dirty="0">
                <a:solidFill>
                  <a:srgbClr val="0000FF"/>
                </a:solidFill>
                <a:latin typeface="Times New Roman" panose="02020603050405020304" pitchFamily="18" charset="0"/>
                <a:ea typeface="黑体" panose="02010609060101010101" pitchFamily="49" charset="-122"/>
              </a:rPr>
              <a:t>时刻感应电动势最大                        </a:t>
            </a:r>
            <a:endParaRPr lang="zh-CN" altLang="en-US" sz="2000" b="1" dirty="0">
              <a:solidFill>
                <a:srgbClr val="0000FF"/>
              </a:solidFill>
              <a:latin typeface="Times New Roman" panose="02020603050405020304" pitchFamily="18" charset="0"/>
              <a:ea typeface="黑体" panose="02010609060101010101" pitchFamily="49" charset="-122"/>
            </a:endParaRPr>
          </a:p>
          <a:p>
            <a:pPr>
              <a:spcBef>
                <a:spcPct val="50000"/>
              </a:spcBef>
            </a:pPr>
            <a:r>
              <a:rPr lang="zh-CN" altLang="en-US" sz="2000" b="1" dirty="0">
                <a:solidFill>
                  <a:srgbClr val="0000FF"/>
                </a:solidFill>
                <a:latin typeface="Times New Roman" panose="02020603050405020304" pitchFamily="18" charset="0"/>
                <a:ea typeface="黑体" panose="02010609060101010101" pitchFamily="49" charset="-122"/>
              </a:rPr>
              <a:t> </a:t>
            </a:r>
            <a:r>
              <a:rPr lang="en-US" altLang="zh-CN" sz="2000" b="1" dirty="0">
                <a:solidFill>
                  <a:srgbClr val="0000FF"/>
                </a:solidFill>
                <a:latin typeface="Times New Roman" panose="02020603050405020304" pitchFamily="18" charset="0"/>
                <a:ea typeface="黑体" panose="02010609060101010101" pitchFamily="49" charset="-122"/>
              </a:rPr>
              <a:t>D</a:t>
            </a:r>
            <a:r>
              <a:rPr lang="zh-CN" altLang="en-US" sz="2000" b="1" dirty="0">
                <a:solidFill>
                  <a:srgbClr val="0000FF"/>
                </a:solidFill>
                <a:latin typeface="Times New Roman" panose="02020603050405020304" pitchFamily="18" charset="0"/>
                <a:ea typeface="黑体" panose="02010609060101010101" pitchFamily="49" charset="-122"/>
              </a:rPr>
              <a:t>、线圈中</a:t>
            </a:r>
            <a:r>
              <a:rPr lang="en-US" altLang="zh-CN" sz="2000" b="1" dirty="0">
                <a:solidFill>
                  <a:srgbClr val="0000FF"/>
                </a:solidFill>
                <a:latin typeface="Times New Roman" panose="02020603050405020304" pitchFamily="18" charset="0"/>
                <a:ea typeface="黑体" panose="02010609060101010101" pitchFamily="49" charset="-122"/>
              </a:rPr>
              <a:t>0</a:t>
            </a:r>
            <a:r>
              <a:rPr lang="zh-CN" altLang="en-US" sz="2000" b="1" dirty="0">
                <a:solidFill>
                  <a:srgbClr val="0000FF"/>
                </a:solidFill>
                <a:latin typeface="Times New Roman" panose="02020603050405020304" pitchFamily="18" charset="0"/>
                <a:ea typeface="黑体" panose="02010609060101010101" pitchFamily="49" charset="-122"/>
              </a:rPr>
              <a:t>到</a:t>
            </a:r>
            <a:r>
              <a:rPr lang="en-US" altLang="zh-CN" sz="2000" b="1" dirty="0">
                <a:solidFill>
                  <a:srgbClr val="0000FF"/>
                </a:solidFill>
                <a:latin typeface="Times New Roman" panose="02020603050405020304" pitchFamily="18" charset="0"/>
                <a:ea typeface="黑体" panose="02010609060101010101" pitchFamily="49" charset="-122"/>
              </a:rPr>
              <a:t>D</a:t>
            </a:r>
            <a:r>
              <a:rPr lang="zh-CN" altLang="en-US" sz="2000" b="1" dirty="0">
                <a:solidFill>
                  <a:srgbClr val="0000FF"/>
                </a:solidFill>
                <a:latin typeface="Times New Roman" panose="02020603050405020304" pitchFamily="18" charset="0"/>
                <a:ea typeface="黑体" panose="02010609060101010101" pitchFamily="49" charset="-122"/>
              </a:rPr>
              <a:t>时间内</a:t>
            </a:r>
            <a:endParaRPr lang="zh-CN" altLang="en-US" sz="2000" b="1" dirty="0">
              <a:solidFill>
                <a:srgbClr val="0000FF"/>
              </a:solidFill>
              <a:latin typeface="Times New Roman" panose="02020603050405020304" pitchFamily="18" charset="0"/>
              <a:ea typeface="黑体" panose="02010609060101010101" pitchFamily="49" charset="-122"/>
            </a:endParaRPr>
          </a:p>
          <a:p>
            <a:pPr>
              <a:spcBef>
                <a:spcPct val="50000"/>
              </a:spcBef>
            </a:pPr>
            <a:r>
              <a:rPr lang="zh-CN" altLang="en-US" sz="2000" b="1" dirty="0">
                <a:solidFill>
                  <a:srgbClr val="0000FF"/>
                </a:solidFill>
                <a:latin typeface="Times New Roman" panose="02020603050405020304" pitchFamily="18" charset="0"/>
                <a:ea typeface="黑体" panose="02010609060101010101" pitchFamily="49" charset="-122"/>
              </a:rPr>
              <a:t>       平均感应电动势为</a:t>
            </a:r>
            <a:r>
              <a:rPr lang="en-US" altLang="zh-CN" sz="2000" b="1">
                <a:solidFill>
                  <a:srgbClr val="0000FF"/>
                </a:solidFill>
                <a:latin typeface="Times New Roman" panose="02020603050405020304" pitchFamily="18" charset="0"/>
                <a:ea typeface="黑体" panose="02010609060101010101" pitchFamily="49" charset="-122"/>
              </a:rPr>
              <a:t>0.4V</a:t>
            </a:r>
            <a:endParaRPr lang="en-US" altLang="zh-CN" sz="2000" b="1">
              <a:solidFill>
                <a:srgbClr val="0000FF"/>
              </a:solidFill>
              <a:latin typeface="Times New Roman" panose="02020603050405020304" pitchFamily="18" charset="0"/>
              <a:ea typeface="黑体" panose="02010609060101010101" pitchFamily="49" charset="-122"/>
            </a:endParaRPr>
          </a:p>
        </p:txBody>
      </p:sp>
      <p:sp>
        <p:nvSpPr>
          <p:cNvPr id="108572" name="文本框 108571"/>
          <p:cNvSpPr txBox="1"/>
          <p:nvPr/>
        </p:nvSpPr>
        <p:spPr>
          <a:xfrm>
            <a:off x="3991610" y="1208723"/>
            <a:ext cx="1512888" cy="457200"/>
          </a:xfrm>
          <a:prstGeom prst="rect">
            <a:avLst/>
          </a:prstGeom>
          <a:noFill/>
          <a:ln w="9525">
            <a:noFill/>
          </a:ln>
        </p:spPr>
        <p:txBody>
          <a:bodyPr>
            <a:spAutoFit/>
          </a:bodyPr>
          <a:p>
            <a:pPr>
              <a:spcBef>
                <a:spcPct val="50000"/>
              </a:spcBef>
            </a:pPr>
            <a:r>
              <a:rPr lang="en-US" altLang="zh-CN" sz="2400" b="1">
                <a:solidFill>
                  <a:srgbClr val="FF3300"/>
                </a:solidFill>
                <a:latin typeface="Times New Roman" panose="02020603050405020304" pitchFamily="18" charset="0"/>
              </a:rPr>
              <a:t>ABD</a:t>
            </a:r>
            <a:endParaRPr lang="en-US" altLang="zh-CN" sz="2400" b="1">
              <a:solidFill>
                <a:srgbClr val="FF3300"/>
              </a:solidFill>
              <a:latin typeface="Times New Roman" panose="02020603050405020304" pitchFamily="18" charset="0"/>
            </a:endParaRPr>
          </a:p>
        </p:txBody>
      </p:sp>
      <p:sp>
        <p:nvSpPr>
          <p:cNvPr id="108574" name="直接连接符 108573"/>
          <p:cNvSpPr/>
          <p:nvPr/>
        </p:nvSpPr>
        <p:spPr>
          <a:xfrm flipV="1">
            <a:off x="5019675" y="4403725"/>
            <a:ext cx="323850" cy="900113"/>
          </a:xfrm>
          <a:prstGeom prst="line">
            <a:avLst/>
          </a:prstGeom>
          <a:ln w="38100" cap="flat" cmpd="sng">
            <a:solidFill>
              <a:srgbClr val="FF0000"/>
            </a:solidFill>
            <a:prstDash val="solid"/>
            <a:headEnd type="none" w="med" len="med"/>
            <a:tailEnd type="none" w="med" len="med"/>
          </a:ln>
        </p:spPr>
      </p:sp>
      <p:sp>
        <p:nvSpPr>
          <p:cNvPr id="108575" name="圆角矩形标注 108574"/>
          <p:cNvSpPr/>
          <p:nvPr/>
        </p:nvSpPr>
        <p:spPr>
          <a:xfrm>
            <a:off x="2030413" y="4475163"/>
            <a:ext cx="2268537" cy="1081087"/>
          </a:xfrm>
          <a:prstGeom prst="wedgeRoundRectCallout">
            <a:avLst>
              <a:gd name="adj1" fmla="val 88347"/>
              <a:gd name="adj2" fmla="val -16667"/>
              <a:gd name="adj3" fmla="val 16667"/>
            </a:avLst>
          </a:prstGeom>
          <a:solidFill>
            <a:srgbClr val="FFFFCC"/>
          </a:solidFill>
          <a:ln w="9525" cap="flat" cmpd="sng">
            <a:solidFill>
              <a:schemeClr val="tx1"/>
            </a:solidFill>
            <a:prstDash val="solid"/>
            <a:miter/>
            <a:headEnd type="none" w="med" len="med"/>
            <a:tailEnd type="none" w="med" len="med"/>
          </a:ln>
        </p:spPr>
        <p:txBody>
          <a:bodyPr/>
          <a:p>
            <a:r>
              <a:rPr lang="zh-CN" altLang="en-US" sz="2400" b="1" i="1" dirty="0">
                <a:solidFill>
                  <a:srgbClr val="0000CC"/>
                </a:solidFill>
                <a:latin typeface="华文中宋" panose="02010600040101010101" pitchFamily="2" charset="-122"/>
                <a:ea typeface="华文中宋" panose="02010600040101010101" pitchFamily="2" charset="-122"/>
              </a:rPr>
              <a:t>斜率表示</a:t>
            </a:r>
            <a:r>
              <a:rPr lang="en-US" altLang="zh-CN" sz="2400" b="1" i="1" dirty="0">
                <a:solidFill>
                  <a:srgbClr val="0000CC"/>
                </a:solidFill>
                <a:latin typeface="华文中宋" panose="02010600040101010101" pitchFamily="2" charset="-122"/>
                <a:ea typeface="华文中宋" panose="02010600040101010101" pitchFamily="2" charset="-122"/>
              </a:rPr>
              <a:t>Φ</a:t>
            </a:r>
            <a:r>
              <a:rPr lang="zh-CN" altLang="en-US" sz="2400" b="1" i="1" dirty="0">
                <a:solidFill>
                  <a:srgbClr val="0000CC"/>
                </a:solidFill>
                <a:latin typeface="华文中宋" panose="02010600040101010101" pitchFamily="2" charset="-122"/>
                <a:ea typeface="华文中宋" panose="02010600040101010101" pitchFamily="2" charset="-122"/>
              </a:rPr>
              <a:t>的变化率</a:t>
            </a:r>
            <a:endParaRPr lang="zh-CN" altLang="en-US" sz="2400" b="1" i="1" dirty="0">
              <a:solidFill>
                <a:srgbClr val="0000CC"/>
              </a:solidFill>
              <a:latin typeface="华文中宋" panose="02010600040101010101" pitchFamily="2" charset="-122"/>
              <a:ea typeface="华文中宋" panose="02010600040101010101" pitchFamily="2" charset="-122"/>
            </a:endParaRPr>
          </a:p>
        </p:txBody>
      </p:sp>
      <p:sp>
        <p:nvSpPr>
          <p:cNvPr id="108576" name="直接连接符 108575"/>
          <p:cNvSpPr/>
          <p:nvPr/>
        </p:nvSpPr>
        <p:spPr>
          <a:xfrm>
            <a:off x="5740400" y="3971925"/>
            <a:ext cx="1187450" cy="0"/>
          </a:xfrm>
          <a:prstGeom prst="line">
            <a:avLst/>
          </a:prstGeom>
          <a:ln w="38100" cap="flat" cmpd="sng">
            <a:solidFill>
              <a:srgbClr val="FF0000"/>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8574"/>
                                        </p:tgtEl>
                                        <p:attrNameLst>
                                          <p:attrName>style.visibility</p:attrName>
                                        </p:attrNameLst>
                                      </p:cBhvr>
                                      <p:to>
                                        <p:strVal val="visible"/>
                                      </p:to>
                                    </p:set>
                                    <p:animEffect transition="in" filter="wipe(down)">
                                      <p:cBhvr>
                                        <p:cTn id="7" dur="500"/>
                                        <p:tgtEl>
                                          <p:spTgt spid="10857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108575"/>
                                        </p:tgtEl>
                                        <p:attrNameLst>
                                          <p:attrName>style.visibility</p:attrName>
                                        </p:attrNameLst>
                                      </p:cBhvr>
                                      <p:to>
                                        <p:strVal val="visible"/>
                                      </p:to>
                                    </p:set>
                                    <p:anim calcmode="lin" valueType="num">
                                      <p:cBhvr>
                                        <p:cTn id="12" dur="500" fill="hold"/>
                                        <p:tgtEl>
                                          <p:spTgt spid="108575"/>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08575"/>
                                        </p:tgtEl>
                                        <p:attrNameLst>
                                          <p:attrName>ppt_y</p:attrName>
                                        </p:attrNameLst>
                                      </p:cBhvr>
                                      <p:tavLst>
                                        <p:tav tm="0">
                                          <p:val>
                                            <p:strVal val="#ppt_y"/>
                                          </p:val>
                                        </p:tav>
                                        <p:tav tm="100000">
                                          <p:val>
                                            <p:strVal val="#ppt_y"/>
                                          </p:val>
                                        </p:tav>
                                      </p:tavLst>
                                    </p:anim>
                                    <p:anim calcmode="lin" valueType="num">
                                      <p:cBhvr>
                                        <p:cTn id="14" dur="500" fill="hold"/>
                                        <p:tgtEl>
                                          <p:spTgt spid="108575"/>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0857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0857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08576"/>
                                        </p:tgtEl>
                                        <p:attrNameLst>
                                          <p:attrName>style.visibility</p:attrName>
                                        </p:attrNameLst>
                                      </p:cBhvr>
                                      <p:to>
                                        <p:strVal val="visible"/>
                                      </p:to>
                                    </p:set>
                                    <p:animEffect transition="in" filter="wipe(left)">
                                      <p:cBhvr>
                                        <p:cTn id="21" dur="500"/>
                                        <p:tgtEl>
                                          <p:spTgt spid="10857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85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72" grpId="0"/>
      <p:bldP spid="108575"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8" name="Rectangle 2"/>
          <p:cNvSpPr/>
          <p:nvPr/>
        </p:nvSpPr>
        <p:spPr>
          <a:xfrm>
            <a:off x="270510" y="1733550"/>
            <a:ext cx="8820150" cy="1014730"/>
          </a:xfrm>
          <a:prstGeom prst="rect">
            <a:avLst/>
          </a:prstGeom>
          <a:noFill/>
          <a:ln w="9525">
            <a:noFill/>
          </a:ln>
        </p:spPr>
        <p:txBody>
          <a:bodyPr>
            <a:spAutoFit/>
          </a:bodyPr>
          <a:p>
            <a:r>
              <a:rPr lang="en-US" altLang="zh-CN" sz="2000" b="1" dirty="0">
                <a:solidFill>
                  <a:srgbClr val="0000FF"/>
                </a:solidFill>
                <a:latin typeface="宋体" panose="02010600030101010101" pitchFamily="2" charset="-122"/>
              </a:rPr>
              <a:t>a.</a:t>
            </a:r>
            <a:r>
              <a:rPr lang="zh-CN" altLang="en-US" sz="2000" b="1" dirty="0">
                <a:solidFill>
                  <a:srgbClr val="0000FF"/>
                </a:solidFill>
                <a:latin typeface="宋体" panose="02010600030101010101" pitchFamily="2" charset="-122"/>
              </a:rPr>
              <a:t>若磁感应强度</a:t>
            </a:r>
            <a:r>
              <a:rPr lang="en-US" altLang="zh-CN" sz="2000" b="1" i="1">
                <a:solidFill>
                  <a:srgbClr val="0000FF"/>
                </a:solidFill>
                <a:latin typeface="宋体" panose="02010600030101010101" pitchFamily="2" charset="-122"/>
              </a:rPr>
              <a:t>B</a:t>
            </a:r>
            <a:r>
              <a:rPr lang="zh-CN" altLang="en-US" sz="2000" b="1" dirty="0">
                <a:solidFill>
                  <a:srgbClr val="0000FF"/>
                </a:solidFill>
                <a:latin typeface="宋体" panose="02010600030101010101" pitchFamily="2" charset="-122"/>
              </a:rPr>
              <a:t>不变</a:t>
            </a:r>
            <a:r>
              <a:rPr lang="en-US" altLang="zh-CN" sz="2000" b="1" dirty="0">
                <a:solidFill>
                  <a:srgbClr val="0000FF"/>
                </a:solidFill>
                <a:latin typeface="宋体" panose="02010600030101010101" pitchFamily="2" charset="-122"/>
              </a:rPr>
              <a:t>,</a:t>
            </a:r>
            <a:r>
              <a:rPr lang="zh-CN" altLang="en-US" sz="2000" b="1" dirty="0">
                <a:solidFill>
                  <a:srgbClr val="0000FF"/>
                </a:solidFill>
                <a:latin typeface="宋体" panose="02010600030101010101" pitchFamily="2" charset="-122"/>
              </a:rPr>
              <a:t>垂直于磁场的回路面积</a:t>
            </a:r>
            <a:r>
              <a:rPr lang="en-US" altLang="zh-CN" sz="2000" b="1" i="1">
                <a:solidFill>
                  <a:srgbClr val="0000FF"/>
                </a:solidFill>
                <a:latin typeface="宋体" panose="02010600030101010101" pitchFamily="2" charset="-122"/>
              </a:rPr>
              <a:t>S</a:t>
            </a:r>
            <a:endParaRPr lang="en-US" altLang="zh-CN" sz="2000" b="1" i="1">
              <a:solidFill>
                <a:srgbClr val="0000FF"/>
              </a:solidFill>
              <a:latin typeface="宋体" panose="02010600030101010101" pitchFamily="2" charset="-122"/>
            </a:endParaRPr>
          </a:p>
          <a:p>
            <a:r>
              <a:rPr lang="zh-CN" altLang="en-US" sz="2000" b="1" dirty="0">
                <a:solidFill>
                  <a:srgbClr val="0000FF"/>
                </a:solidFill>
                <a:latin typeface="宋体" panose="02010600030101010101" pitchFamily="2" charset="-122"/>
              </a:rPr>
              <a:t>发生变化</a:t>
            </a:r>
            <a:r>
              <a:rPr lang="en-US" altLang="zh-CN" sz="2000" b="1" dirty="0">
                <a:solidFill>
                  <a:srgbClr val="0000FF"/>
                </a:solidFill>
                <a:latin typeface="宋体" panose="02010600030101010101" pitchFamily="2" charset="-122"/>
              </a:rPr>
              <a:t>,</a:t>
            </a:r>
            <a:r>
              <a:rPr lang="zh-CN" altLang="en-US" sz="2000" b="1" dirty="0">
                <a:solidFill>
                  <a:srgbClr val="0000FF"/>
                </a:solidFill>
                <a:latin typeface="宋体" panose="02010600030101010101" pitchFamily="2" charset="-122"/>
              </a:rPr>
              <a:t>则有</a:t>
            </a:r>
            <a:r>
              <a:rPr lang="en-US" altLang="zh-CN" sz="2000" b="1">
                <a:solidFill>
                  <a:srgbClr val="0000FF"/>
                </a:solidFill>
                <a:latin typeface="宋体" panose="02010600030101010101" pitchFamily="2" charset="-122"/>
              </a:rPr>
              <a:t>:</a:t>
            </a:r>
            <a:endParaRPr lang="en-US" altLang="zh-CN" sz="2000" b="1">
              <a:solidFill>
                <a:srgbClr val="0000FF"/>
              </a:solidFill>
              <a:latin typeface="宋体" panose="02010600030101010101" pitchFamily="2" charset="-122"/>
            </a:endParaRPr>
          </a:p>
          <a:p>
            <a:endParaRPr lang="en-US" altLang="zh-CN" sz="2000" b="1" dirty="0">
              <a:solidFill>
                <a:srgbClr val="0000FF"/>
              </a:solidFill>
              <a:latin typeface="宋体" panose="02010600030101010101" pitchFamily="2" charset="-122"/>
            </a:endParaRPr>
          </a:p>
        </p:txBody>
      </p:sp>
      <p:sp>
        <p:nvSpPr>
          <p:cNvPr id="167939" name="Rectangle 3"/>
          <p:cNvSpPr/>
          <p:nvPr/>
        </p:nvSpPr>
        <p:spPr>
          <a:xfrm>
            <a:off x="288925" y="3489325"/>
            <a:ext cx="8604250" cy="398780"/>
          </a:xfrm>
          <a:prstGeom prst="rect">
            <a:avLst/>
          </a:prstGeom>
          <a:noFill/>
          <a:ln w="9525">
            <a:noFill/>
          </a:ln>
        </p:spPr>
        <p:txBody>
          <a:bodyPr>
            <a:spAutoFit/>
          </a:bodyPr>
          <a:p>
            <a:r>
              <a:rPr lang="en-US" altLang="zh-CN" sz="2000" b="1" dirty="0">
                <a:solidFill>
                  <a:srgbClr val="0000FF"/>
                </a:solidFill>
                <a:latin typeface="宋体" panose="02010600030101010101" pitchFamily="2" charset="-122"/>
              </a:rPr>
              <a:t>b.</a:t>
            </a:r>
            <a:r>
              <a:rPr lang="zh-CN" altLang="en-US" sz="2000" b="1" dirty="0">
                <a:solidFill>
                  <a:srgbClr val="0000FF"/>
                </a:solidFill>
                <a:latin typeface="宋体" panose="02010600030101010101" pitchFamily="2" charset="-122"/>
              </a:rPr>
              <a:t>垂直于磁场的回路面积</a:t>
            </a:r>
            <a:r>
              <a:rPr lang="en-US" altLang="zh-CN" sz="2000" b="1" i="1">
                <a:solidFill>
                  <a:srgbClr val="0000FF"/>
                </a:solidFill>
                <a:latin typeface="宋体" panose="02010600030101010101" pitchFamily="2" charset="-122"/>
              </a:rPr>
              <a:t>S</a:t>
            </a:r>
            <a:r>
              <a:rPr lang="zh-CN" altLang="en-US" sz="2000" b="1" dirty="0">
                <a:solidFill>
                  <a:srgbClr val="0000FF"/>
                </a:solidFill>
                <a:latin typeface="宋体" panose="02010600030101010101" pitchFamily="2" charset="-122"/>
              </a:rPr>
              <a:t>不变</a:t>
            </a:r>
            <a:r>
              <a:rPr lang="en-US" altLang="zh-CN" sz="2000" b="1" dirty="0">
                <a:solidFill>
                  <a:srgbClr val="0000FF"/>
                </a:solidFill>
                <a:latin typeface="宋体" panose="02010600030101010101" pitchFamily="2" charset="-122"/>
              </a:rPr>
              <a:t>,</a:t>
            </a:r>
            <a:r>
              <a:rPr lang="zh-CN" altLang="en-US" sz="2000" b="1" dirty="0">
                <a:solidFill>
                  <a:srgbClr val="0000FF"/>
                </a:solidFill>
                <a:latin typeface="宋体" panose="02010600030101010101" pitchFamily="2" charset="-122"/>
              </a:rPr>
              <a:t>磁感应强度</a:t>
            </a:r>
            <a:r>
              <a:rPr lang="en-US" altLang="zh-CN" sz="2000" b="1" i="1">
                <a:solidFill>
                  <a:srgbClr val="0000FF"/>
                </a:solidFill>
                <a:latin typeface="宋体" panose="02010600030101010101" pitchFamily="2" charset="-122"/>
              </a:rPr>
              <a:t>B</a:t>
            </a:r>
            <a:r>
              <a:rPr lang="zh-CN" altLang="en-US" sz="2000" b="1" dirty="0">
                <a:solidFill>
                  <a:srgbClr val="0000FF"/>
                </a:solidFill>
                <a:latin typeface="宋体" panose="02010600030101010101" pitchFamily="2" charset="-122"/>
              </a:rPr>
              <a:t>发生变化</a:t>
            </a:r>
            <a:r>
              <a:rPr lang="en-US" altLang="zh-CN" sz="2000" b="1" dirty="0">
                <a:solidFill>
                  <a:srgbClr val="0000FF"/>
                </a:solidFill>
                <a:latin typeface="宋体" panose="02010600030101010101" pitchFamily="2" charset="-122"/>
              </a:rPr>
              <a:t>,</a:t>
            </a:r>
            <a:r>
              <a:rPr lang="zh-CN" altLang="en-US" sz="2000" b="1" dirty="0">
                <a:solidFill>
                  <a:srgbClr val="0000FF"/>
                </a:solidFill>
                <a:latin typeface="宋体" panose="02010600030101010101" pitchFamily="2" charset="-122"/>
              </a:rPr>
              <a:t>则有：</a:t>
            </a:r>
            <a:endParaRPr lang="zh-CN" altLang="en-US" sz="2000" b="1" dirty="0">
              <a:solidFill>
                <a:srgbClr val="0000FF"/>
              </a:solidFill>
              <a:latin typeface="宋体" panose="02010600030101010101" pitchFamily="2" charset="-122"/>
            </a:endParaRPr>
          </a:p>
        </p:txBody>
      </p:sp>
      <p:sp>
        <p:nvSpPr>
          <p:cNvPr id="84996" name="Text Box 4"/>
          <p:cNvSpPr txBox="1"/>
          <p:nvPr/>
        </p:nvSpPr>
        <p:spPr>
          <a:xfrm>
            <a:off x="270510" y="472440"/>
            <a:ext cx="8820150" cy="553085"/>
          </a:xfrm>
          <a:prstGeom prst="rect">
            <a:avLst/>
          </a:prstGeom>
          <a:solidFill>
            <a:srgbClr val="FFFF66"/>
          </a:solidFill>
          <a:ln w="9525">
            <a:noFill/>
          </a:ln>
        </p:spPr>
        <p:txBody>
          <a:bodyPr>
            <a:spAutoFit/>
          </a:bodyPr>
          <a:p>
            <a:pPr>
              <a:lnSpc>
                <a:spcPct val="150000"/>
              </a:lnSpc>
            </a:pPr>
            <a:r>
              <a:rPr lang="zh-CN" altLang="en-US" sz="2000" b="1" dirty="0">
                <a:latin typeface="宋体" panose="02010600030101010101" pitchFamily="2" charset="-122"/>
              </a:rPr>
              <a:t>用公式		   求</a:t>
            </a:r>
            <a:r>
              <a:rPr lang="en-US" altLang="zh-CN" sz="2000" b="1" i="1">
                <a:latin typeface="宋体" panose="02010600030101010101" pitchFamily="2" charset="-122"/>
              </a:rPr>
              <a:t>E</a:t>
            </a:r>
            <a:r>
              <a:rPr lang="zh-CN" altLang="en-US" sz="2000" b="1" dirty="0">
                <a:latin typeface="宋体" panose="02010600030101010101" pitchFamily="2" charset="-122"/>
              </a:rPr>
              <a:t>的二种常见情况</a:t>
            </a:r>
            <a:r>
              <a:rPr lang="zh-CN" altLang="en-US" sz="2000" b="1" dirty="0">
                <a:solidFill>
                  <a:srgbClr val="0000FF"/>
                </a:solidFill>
                <a:latin typeface="宋体" panose="02010600030101010101" pitchFamily="2" charset="-122"/>
              </a:rPr>
              <a:t>：</a:t>
            </a:r>
            <a:endParaRPr lang="zh-CN" altLang="en-US" sz="2000" b="1" dirty="0">
              <a:solidFill>
                <a:srgbClr val="0000FF"/>
              </a:solidFill>
              <a:latin typeface="宋体" panose="02010600030101010101" pitchFamily="2" charset="-122"/>
            </a:endParaRPr>
          </a:p>
        </p:txBody>
      </p:sp>
      <p:graphicFrame>
        <p:nvGraphicFramePr>
          <p:cNvPr id="84997" name="Object 5"/>
          <p:cNvGraphicFramePr>
            <a:graphicFrameLocks noChangeAspect="1"/>
          </p:cNvGraphicFramePr>
          <p:nvPr/>
        </p:nvGraphicFramePr>
        <p:xfrm>
          <a:off x="1061085" y="354965"/>
          <a:ext cx="1464945" cy="788035"/>
        </p:xfrm>
        <a:graphic>
          <a:graphicData uri="http://schemas.openxmlformats.org/presentationml/2006/ole">
            <mc:AlternateContent xmlns:mc="http://schemas.openxmlformats.org/markup-compatibility/2006">
              <mc:Choice xmlns:v="urn:schemas-microsoft-com:vml" Requires="v">
                <p:oleObj spid="_x0000_s3081" name="" r:id="rId1" imgW="533400" imgH="304800" progId="Equation.3">
                  <p:embed/>
                </p:oleObj>
              </mc:Choice>
              <mc:Fallback>
                <p:oleObj name="" r:id="rId1" imgW="533400" imgH="304800" progId="Equation.3">
                  <p:embed/>
                  <p:pic>
                    <p:nvPicPr>
                      <p:cNvPr id="0" name="图片 3080"/>
                      <p:cNvPicPr/>
                      <p:nvPr/>
                    </p:nvPicPr>
                    <p:blipFill>
                      <a:blip r:embed="rId2">
                        <a:clrChange>
                          <a:clrFrom>
                            <a:srgbClr val="000000"/>
                          </a:clrFrom>
                          <a:clrTo>
                            <a:srgbClr val="0000FF"/>
                          </a:clrTo>
                        </a:clrChange>
                      </a:blip>
                      <a:stretch>
                        <a:fillRect/>
                      </a:stretch>
                    </p:blipFill>
                    <p:spPr>
                      <a:xfrm>
                        <a:off x="1061085" y="354965"/>
                        <a:ext cx="1464945" cy="788035"/>
                      </a:xfrm>
                      <a:prstGeom prst="rect">
                        <a:avLst/>
                      </a:prstGeom>
                      <a:noFill/>
                      <a:ln w="57150" cap="flat" cmpd="sng">
                        <a:noFill/>
                        <a:prstDash val="solid"/>
                        <a:miter/>
                        <a:headEnd type="none" w="med" len="med"/>
                        <a:tailEnd type="none" w="med" len="med"/>
                      </a:ln>
                    </p:spPr>
                  </p:pic>
                </p:oleObj>
              </mc:Fallback>
            </mc:AlternateContent>
          </a:graphicData>
        </a:graphic>
      </p:graphicFrame>
      <p:graphicFrame>
        <p:nvGraphicFramePr>
          <p:cNvPr id="84998" name="Object 6"/>
          <p:cNvGraphicFramePr>
            <a:graphicFrameLocks noChangeAspect="1"/>
          </p:cNvGraphicFramePr>
          <p:nvPr/>
        </p:nvGraphicFramePr>
        <p:xfrm>
          <a:off x="2066290" y="2412365"/>
          <a:ext cx="1543685" cy="787400"/>
        </p:xfrm>
        <a:graphic>
          <a:graphicData uri="http://schemas.openxmlformats.org/presentationml/2006/ole">
            <mc:AlternateContent xmlns:mc="http://schemas.openxmlformats.org/markup-compatibility/2006">
              <mc:Choice xmlns:v="urn:schemas-microsoft-com:vml" Requires="v">
                <p:oleObj spid="_x0000_s3080" name="" r:id="rId3" imgW="601345" imgH="304800" progId="Equation.3">
                  <p:embed/>
                </p:oleObj>
              </mc:Choice>
              <mc:Fallback>
                <p:oleObj name="" r:id="rId3" imgW="601345" imgH="304800" progId="Equation.3">
                  <p:embed/>
                  <p:pic>
                    <p:nvPicPr>
                      <p:cNvPr id="0" name="图片 3079"/>
                      <p:cNvPicPr/>
                      <p:nvPr/>
                    </p:nvPicPr>
                    <p:blipFill>
                      <a:blip r:embed="rId4">
                        <a:clrChange>
                          <a:clrFrom>
                            <a:srgbClr val="000000"/>
                          </a:clrFrom>
                          <a:clrTo>
                            <a:srgbClr val="0000FF"/>
                          </a:clrTo>
                        </a:clrChange>
                      </a:blip>
                      <a:stretch>
                        <a:fillRect/>
                      </a:stretch>
                    </p:blipFill>
                    <p:spPr>
                      <a:xfrm>
                        <a:off x="2066290" y="2412365"/>
                        <a:ext cx="1543685" cy="787400"/>
                      </a:xfrm>
                      <a:prstGeom prst="rect">
                        <a:avLst/>
                      </a:prstGeom>
                      <a:noFill/>
                      <a:ln w="38100">
                        <a:noFill/>
                        <a:miter/>
                      </a:ln>
                    </p:spPr>
                  </p:pic>
                </p:oleObj>
              </mc:Fallback>
            </mc:AlternateContent>
          </a:graphicData>
        </a:graphic>
      </p:graphicFrame>
      <p:graphicFrame>
        <p:nvGraphicFramePr>
          <p:cNvPr id="84999" name="Object 7"/>
          <p:cNvGraphicFramePr>
            <a:graphicFrameLocks noChangeAspect="1"/>
          </p:cNvGraphicFramePr>
          <p:nvPr/>
        </p:nvGraphicFramePr>
        <p:xfrm>
          <a:off x="2348865" y="4177665"/>
          <a:ext cx="1640205" cy="802640"/>
        </p:xfrm>
        <a:graphic>
          <a:graphicData uri="http://schemas.openxmlformats.org/presentationml/2006/ole">
            <mc:AlternateContent xmlns:mc="http://schemas.openxmlformats.org/markup-compatibility/2006">
              <mc:Choice xmlns:v="urn:schemas-microsoft-com:vml" Requires="v">
                <p:oleObj spid="_x0000_s3082" name="" r:id="rId5" imgW="592455" imgH="304800" progId="Equation.3">
                  <p:embed/>
                </p:oleObj>
              </mc:Choice>
              <mc:Fallback>
                <p:oleObj name="" r:id="rId5" imgW="592455" imgH="304800" progId="Equation.3">
                  <p:embed/>
                  <p:pic>
                    <p:nvPicPr>
                      <p:cNvPr id="0" name="图片 3081"/>
                      <p:cNvPicPr/>
                      <p:nvPr/>
                    </p:nvPicPr>
                    <p:blipFill>
                      <a:blip r:embed="rId6">
                        <a:clrChange>
                          <a:clrFrom>
                            <a:srgbClr val="000000"/>
                          </a:clrFrom>
                          <a:clrTo>
                            <a:srgbClr val="0000FF"/>
                          </a:clrTo>
                        </a:clrChange>
                      </a:blip>
                      <a:stretch>
                        <a:fillRect/>
                      </a:stretch>
                    </p:blipFill>
                    <p:spPr>
                      <a:xfrm>
                        <a:off x="2348865" y="4177665"/>
                        <a:ext cx="1640205" cy="802640"/>
                      </a:xfrm>
                      <a:prstGeom prst="rect">
                        <a:avLst/>
                      </a:prstGeom>
                      <a:noFill/>
                      <a:ln w="38100">
                        <a:noFill/>
                        <a:miter/>
                      </a:ln>
                    </p:spPr>
                  </p:pic>
                </p:oleObj>
              </mc:Fallback>
            </mc:AlternateContent>
          </a:graphicData>
        </a:graphic>
      </p:graphicFrame>
      <p:sp>
        <p:nvSpPr>
          <p:cNvPr id="85000" name="Line 8"/>
          <p:cNvSpPr/>
          <p:nvPr/>
        </p:nvSpPr>
        <p:spPr>
          <a:xfrm>
            <a:off x="0" y="1125538"/>
            <a:ext cx="8461375" cy="0"/>
          </a:xfrm>
          <a:prstGeom prst="line">
            <a:avLst/>
          </a:prstGeom>
          <a:ln w="38100" cap="flat" cmpd="sng">
            <a:solidFill>
              <a:srgbClr val="FF0000"/>
            </a:solidFill>
            <a:prstDash val="solid"/>
            <a:headEnd type="none" w="med" len="med"/>
            <a:tailEnd type="none" w="med" len="med"/>
          </a:ln>
        </p:spPr>
      </p:sp>
      <p:sp>
        <p:nvSpPr>
          <p:cNvPr id="85001" name="Rectangle 10"/>
          <p:cNvSpPr/>
          <p:nvPr/>
        </p:nvSpPr>
        <p:spPr>
          <a:xfrm>
            <a:off x="5364163" y="2349500"/>
            <a:ext cx="1969770" cy="398780"/>
          </a:xfrm>
          <a:prstGeom prst="rect">
            <a:avLst/>
          </a:prstGeom>
          <a:solidFill>
            <a:srgbClr val="FFFF66"/>
          </a:solidFill>
          <a:ln w="9525">
            <a:noFill/>
          </a:ln>
        </p:spPr>
        <p:txBody>
          <a:bodyPr wrap="none">
            <a:spAutoFit/>
          </a:bodyPr>
          <a:p>
            <a:r>
              <a:rPr lang="zh-CN" altLang="en-US" sz="2000" b="1" dirty="0">
                <a:solidFill>
                  <a:srgbClr val="FF0000"/>
                </a:solidFill>
                <a:latin typeface="楷体_GB2312" pitchFamily="49" charset="-122"/>
                <a:ea typeface="楷体_GB2312" pitchFamily="49" charset="-122"/>
              </a:rPr>
              <a:t>（动生电动势）</a:t>
            </a:r>
            <a:endParaRPr lang="zh-CN" altLang="en-US" sz="2000" b="1" dirty="0">
              <a:solidFill>
                <a:srgbClr val="FF0000"/>
              </a:solidFill>
              <a:latin typeface="楷体_GB2312" pitchFamily="49" charset="-122"/>
              <a:ea typeface="楷体_GB2312" pitchFamily="49" charset="-122"/>
            </a:endParaRPr>
          </a:p>
        </p:txBody>
      </p:sp>
      <p:sp>
        <p:nvSpPr>
          <p:cNvPr id="85002" name="Rectangle 11"/>
          <p:cNvSpPr/>
          <p:nvPr/>
        </p:nvSpPr>
        <p:spPr>
          <a:xfrm>
            <a:off x="5364480" y="4298315"/>
            <a:ext cx="3384550" cy="398780"/>
          </a:xfrm>
          <a:prstGeom prst="rect">
            <a:avLst/>
          </a:prstGeom>
          <a:solidFill>
            <a:srgbClr val="FFFF66"/>
          </a:solidFill>
          <a:ln w="9525">
            <a:noFill/>
          </a:ln>
        </p:spPr>
        <p:txBody>
          <a:bodyPr>
            <a:spAutoFit/>
          </a:bodyPr>
          <a:p>
            <a:r>
              <a:rPr lang="zh-CN" altLang="en-US" sz="2000" b="1" dirty="0">
                <a:solidFill>
                  <a:srgbClr val="FF0000"/>
                </a:solidFill>
                <a:latin typeface="楷体_GB2312" pitchFamily="49" charset="-122"/>
                <a:ea typeface="楷体_GB2312" pitchFamily="49" charset="-122"/>
              </a:rPr>
              <a:t>（感生电动势）</a:t>
            </a:r>
            <a:endParaRPr lang="zh-CN" altLang="en-US" sz="20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7938"/>
                                        </p:tgtEl>
                                        <p:attrNameLst>
                                          <p:attrName>style.visibility</p:attrName>
                                        </p:attrNameLst>
                                      </p:cBhvr>
                                      <p:to>
                                        <p:strVal val="visible"/>
                                      </p:to>
                                    </p:set>
                                    <p:animEffect transition="in" filter="blinds(horizontal)">
                                      <p:cBhvr>
                                        <p:cTn id="7" dur="500"/>
                                        <p:tgtEl>
                                          <p:spTgt spid="1679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4998"/>
                                        </p:tgtEl>
                                        <p:attrNameLst>
                                          <p:attrName>style.visibility</p:attrName>
                                        </p:attrNameLst>
                                      </p:cBhvr>
                                      <p:to>
                                        <p:strVal val="visible"/>
                                      </p:to>
                                    </p:set>
                                    <p:animEffect transition="in" filter="blinds(horizontal)">
                                      <p:cBhvr>
                                        <p:cTn id="12" dur="500"/>
                                        <p:tgtEl>
                                          <p:spTgt spid="84998"/>
                                        </p:tgtEl>
                                      </p:cBhvr>
                                    </p:animEffect>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85001"/>
                                        </p:tgtEl>
                                        <p:attrNameLst>
                                          <p:attrName>style.visibility</p:attrName>
                                        </p:attrNameLst>
                                      </p:cBhvr>
                                      <p:to>
                                        <p:strVal val="visible"/>
                                      </p:to>
                                    </p:set>
                                    <p:anim calcmode="lin" valueType="num">
                                      <p:cBhvr additive="base">
                                        <p:cTn id="16" dur="500" fill="hold"/>
                                        <p:tgtEl>
                                          <p:spTgt spid="85001"/>
                                        </p:tgtEl>
                                        <p:attrNameLst>
                                          <p:attrName>ppt_x</p:attrName>
                                        </p:attrNameLst>
                                      </p:cBhvr>
                                      <p:tavLst>
                                        <p:tav tm="0">
                                          <p:val>
                                            <p:strVal val="#ppt_x"/>
                                          </p:val>
                                        </p:tav>
                                        <p:tav tm="100000">
                                          <p:val>
                                            <p:strVal val="#ppt_x"/>
                                          </p:val>
                                        </p:tav>
                                      </p:tavLst>
                                    </p:anim>
                                    <p:anim calcmode="lin" valueType="num">
                                      <p:cBhvr additive="base">
                                        <p:cTn id="17" dur="500" fill="hold"/>
                                        <p:tgtEl>
                                          <p:spTgt spid="8500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7939"/>
                                        </p:tgtEl>
                                        <p:attrNameLst>
                                          <p:attrName>style.visibility</p:attrName>
                                        </p:attrNameLst>
                                      </p:cBhvr>
                                      <p:to>
                                        <p:strVal val="visible"/>
                                      </p:to>
                                    </p:set>
                                    <p:animEffect transition="in" filter="blinds(horizontal)">
                                      <p:cBhvr>
                                        <p:cTn id="22" dur="500"/>
                                        <p:tgtEl>
                                          <p:spTgt spid="16793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4999"/>
                                        </p:tgtEl>
                                        <p:attrNameLst>
                                          <p:attrName>style.visibility</p:attrName>
                                        </p:attrNameLst>
                                      </p:cBhvr>
                                      <p:to>
                                        <p:strVal val="visible"/>
                                      </p:to>
                                    </p:set>
                                    <p:animEffect transition="in" filter="blinds(horizontal)">
                                      <p:cBhvr>
                                        <p:cTn id="27" dur="500"/>
                                        <p:tgtEl>
                                          <p:spTgt spid="84999"/>
                                        </p:tgtEl>
                                      </p:cBhvr>
                                    </p:animEffect>
                                  </p:childTnLst>
                                </p:cTn>
                              </p:par>
                            </p:childTnLst>
                          </p:cTn>
                        </p:par>
                        <p:par>
                          <p:cTn id="28" fill="hold">
                            <p:stCondLst>
                              <p:cond delay="500"/>
                            </p:stCondLst>
                            <p:childTnLst>
                              <p:par>
                                <p:cTn id="29" presetID="2" presetClass="entr" presetSubtype="4" fill="hold" grpId="0" nodeType="afterEffect">
                                  <p:stCondLst>
                                    <p:cond delay="0"/>
                                  </p:stCondLst>
                                  <p:childTnLst>
                                    <p:set>
                                      <p:cBhvr>
                                        <p:cTn id="30" dur="1" fill="hold">
                                          <p:stCondLst>
                                            <p:cond delay="0"/>
                                          </p:stCondLst>
                                        </p:cTn>
                                        <p:tgtEl>
                                          <p:spTgt spid="85002"/>
                                        </p:tgtEl>
                                        <p:attrNameLst>
                                          <p:attrName>style.visibility</p:attrName>
                                        </p:attrNameLst>
                                      </p:cBhvr>
                                      <p:to>
                                        <p:strVal val="visible"/>
                                      </p:to>
                                    </p:set>
                                    <p:anim calcmode="lin" valueType="num">
                                      <p:cBhvr additive="base">
                                        <p:cTn id="31" dur="500" fill="hold"/>
                                        <p:tgtEl>
                                          <p:spTgt spid="85002"/>
                                        </p:tgtEl>
                                        <p:attrNameLst>
                                          <p:attrName>ppt_x</p:attrName>
                                        </p:attrNameLst>
                                      </p:cBhvr>
                                      <p:tavLst>
                                        <p:tav tm="0">
                                          <p:val>
                                            <p:strVal val="#ppt_x"/>
                                          </p:val>
                                        </p:tav>
                                        <p:tav tm="100000">
                                          <p:val>
                                            <p:strVal val="#ppt_x"/>
                                          </p:val>
                                        </p:tav>
                                      </p:tavLst>
                                    </p:anim>
                                    <p:anim calcmode="lin" valueType="num">
                                      <p:cBhvr additive="base">
                                        <p:cTn id="32" dur="500" fill="hold"/>
                                        <p:tgtEl>
                                          <p:spTgt spid="850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P spid="167939" grpId="0"/>
      <p:bldP spid="85001" grpId="0" bldLvl="0" animBg="1"/>
      <p:bldP spid="8500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6020" name="图片 86019" descr="17-06"/>
          <p:cNvPicPr>
            <a:picLocks noChangeAspect="1"/>
          </p:cNvPicPr>
          <p:nvPr/>
        </p:nvPicPr>
        <p:blipFill>
          <a:blip r:embed="rId1"/>
          <a:srcRect l="6172" t="9276" r="50653" b="14424"/>
          <a:stretch>
            <a:fillRect/>
          </a:stretch>
        </p:blipFill>
        <p:spPr>
          <a:xfrm>
            <a:off x="6359843" y="128905"/>
            <a:ext cx="2520950" cy="2376488"/>
          </a:xfrm>
          <a:prstGeom prst="rect">
            <a:avLst/>
          </a:prstGeom>
          <a:noFill/>
          <a:ln w="9525">
            <a:noFill/>
          </a:ln>
        </p:spPr>
      </p:pic>
      <p:pic>
        <p:nvPicPr>
          <p:cNvPr id="86036" name="图片 86035"/>
          <p:cNvPicPr>
            <a:picLocks noChangeAspect="1"/>
          </p:cNvPicPr>
          <p:nvPr/>
        </p:nvPicPr>
        <p:blipFill>
          <a:blip r:embed="rId2"/>
          <a:stretch>
            <a:fillRect/>
          </a:stretch>
        </p:blipFill>
        <p:spPr>
          <a:xfrm>
            <a:off x="5316855" y="3348673"/>
            <a:ext cx="2581275" cy="2308225"/>
          </a:xfrm>
          <a:prstGeom prst="rect">
            <a:avLst/>
          </a:prstGeom>
          <a:noFill/>
          <a:ln w="9525">
            <a:noFill/>
          </a:ln>
        </p:spPr>
      </p:pic>
      <p:sp>
        <p:nvSpPr>
          <p:cNvPr id="86018" name="文本框 86017"/>
          <p:cNvSpPr txBox="1"/>
          <p:nvPr/>
        </p:nvSpPr>
        <p:spPr>
          <a:xfrm>
            <a:off x="395605" y="929005"/>
            <a:ext cx="6443663" cy="519113"/>
          </a:xfrm>
          <a:prstGeom prst="rect">
            <a:avLst/>
          </a:prstGeom>
          <a:noFill/>
          <a:ln w="38100">
            <a:noFill/>
          </a:ln>
        </p:spPr>
        <p:txBody>
          <a:bodyPr>
            <a:spAutoFit/>
          </a:bodyPr>
          <a:p>
            <a:r>
              <a:rPr lang="en-US" altLang="zh-CN" sz="2800" b="1" dirty="0">
                <a:latin typeface="黑体" panose="02010609060101010101" pitchFamily="49" charset="-122"/>
                <a:ea typeface="黑体" panose="02010609060101010101" pitchFamily="49" charset="-122"/>
              </a:rPr>
              <a:t>1.</a:t>
            </a:r>
            <a:r>
              <a:rPr lang="zh-CN" altLang="en-US" sz="2800" b="1" dirty="0">
                <a:latin typeface="黑体" panose="02010609060101010101" pitchFamily="49" charset="-122"/>
                <a:ea typeface="黑体" panose="02010609060101010101" pitchFamily="49" charset="-122"/>
              </a:rPr>
              <a:t>当</a:t>
            </a:r>
            <a:r>
              <a:rPr lang="en-US" altLang="zh-CN" sz="2800" b="1" i="1">
                <a:latin typeface="黑体" panose="02010609060101010101" pitchFamily="49" charset="-122"/>
                <a:ea typeface="黑体" panose="02010609060101010101" pitchFamily="49" charset="-122"/>
              </a:rPr>
              <a:t>B</a:t>
            </a:r>
            <a:r>
              <a:rPr lang="zh-CN" altLang="en-US" sz="2800" b="1" i="1">
                <a:latin typeface="黑体" panose="02010609060101010101" pitchFamily="49" charset="-122"/>
                <a:ea typeface="黑体" panose="02010609060101010101" pitchFamily="49" charset="-122"/>
              </a:rPr>
              <a:t>、</a:t>
            </a:r>
            <a:r>
              <a:rPr lang="en-US" altLang="zh-CN" sz="2800" b="1" i="1">
                <a:latin typeface="黑体" panose="02010609060101010101" pitchFamily="49" charset="-122"/>
                <a:ea typeface="黑体" panose="02010609060101010101" pitchFamily="49" charset="-122"/>
              </a:rPr>
              <a:t>θ</a:t>
            </a:r>
            <a:r>
              <a:rPr lang="zh-CN" altLang="en-US" sz="2800" b="1" dirty="0">
                <a:latin typeface="黑体" panose="02010609060101010101" pitchFamily="49" charset="-122"/>
                <a:ea typeface="黑体" panose="02010609060101010101" pitchFamily="49" charset="-122"/>
              </a:rPr>
              <a:t>不变， </a:t>
            </a:r>
            <a:r>
              <a:rPr lang="en-US" altLang="zh-CN" sz="2800" b="1" dirty="0">
                <a:latin typeface="黑体" panose="02010609060101010101" pitchFamily="49" charset="-122"/>
                <a:ea typeface="黑体" panose="02010609060101010101" pitchFamily="49" charset="-122"/>
              </a:rPr>
              <a:t>△φ</a:t>
            </a:r>
            <a:r>
              <a:rPr lang="zh-CN" altLang="en-US" sz="2800" b="1" dirty="0">
                <a:latin typeface="黑体" panose="02010609060101010101" pitchFamily="49" charset="-122"/>
                <a:ea typeface="黑体" panose="02010609060101010101" pitchFamily="49" charset="-122"/>
              </a:rPr>
              <a:t>仅由</a:t>
            </a:r>
            <a:r>
              <a:rPr lang="en-US" altLang="zh-CN" sz="2800" b="1" dirty="0">
                <a:latin typeface="黑体" panose="02010609060101010101" pitchFamily="49" charset="-122"/>
                <a:ea typeface="黑体" panose="02010609060101010101" pitchFamily="49" charset="-122"/>
              </a:rPr>
              <a:t>S</a:t>
            </a:r>
            <a:r>
              <a:rPr lang="zh-CN" altLang="en-US" sz="2800" b="1" dirty="0">
                <a:latin typeface="黑体" panose="02010609060101010101" pitchFamily="49" charset="-122"/>
                <a:ea typeface="黑体" panose="02010609060101010101" pitchFamily="49" charset="-122"/>
              </a:rPr>
              <a:t>变化引起时</a:t>
            </a:r>
            <a:endParaRPr lang="zh-CN" altLang="en-US" sz="2800" b="1">
              <a:latin typeface="黑体" panose="02010609060101010101" pitchFamily="49" charset="-122"/>
              <a:ea typeface="黑体" panose="02010609060101010101" pitchFamily="49" charset="-122"/>
            </a:endParaRPr>
          </a:p>
        </p:txBody>
      </p:sp>
      <p:sp>
        <p:nvSpPr>
          <p:cNvPr id="86019" name="文本框 86018"/>
          <p:cNvSpPr txBox="1"/>
          <p:nvPr/>
        </p:nvSpPr>
        <p:spPr>
          <a:xfrm>
            <a:off x="446405" y="327025"/>
            <a:ext cx="6200775" cy="519113"/>
          </a:xfrm>
          <a:prstGeom prst="rect">
            <a:avLst/>
          </a:prstGeom>
          <a:solidFill>
            <a:srgbClr val="FFFF66"/>
          </a:solidFill>
          <a:ln w="38100">
            <a:noFill/>
          </a:ln>
        </p:spPr>
        <p:txBody>
          <a:bodyPr>
            <a:spAutoFit/>
          </a:bodyPr>
          <a:p>
            <a:pPr>
              <a:spcBef>
                <a:spcPct val="50000"/>
              </a:spcBef>
            </a:pPr>
            <a:r>
              <a:rPr lang="zh-CN" altLang="en-US" sz="2800" b="1" dirty="0">
                <a:latin typeface="黑体" panose="02010609060101010101" pitchFamily="49" charset="-122"/>
                <a:ea typeface="黑体" panose="02010609060101010101" pitchFamily="49" charset="-122"/>
              </a:rPr>
              <a:t>磁通量变化产生电动势的几种情况</a:t>
            </a:r>
            <a:endParaRPr lang="zh-CN" altLang="en-US" sz="2800" b="1" dirty="0">
              <a:latin typeface="黑体" panose="02010609060101010101" pitchFamily="49" charset="-122"/>
              <a:ea typeface="黑体" panose="02010609060101010101" pitchFamily="49" charset="-122"/>
            </a:endParaRPr>
          </a:p>
        </p:txBody>
      </p:sp>
      <p:sp>
        <p:nvSpPr>
          <p:cNvPr id="86021" name="文本框 86020"/>
          <p:cNvSpPr txBox="1"/>
          <p:nvPr/>
        </p:nvSpPr>
        <p:spPr>
          <a:xfrm>
            <a:off x="446405" y="2679700"/>
            <a:ext cx="6948488" cy="519113"/>
          </a:xfrm>
          <a:prstGeom prst="rect">
            <a:avLst/>
          </a:prstGeom>
          <a:noFill/>
          <a:ln w="38100">
            <a:noFill/>
          </a:ln>
        </p:spPr>
        <p:txBody>
          <a:bodyPr>
            <a:spAutoFit/>
          </a:bodyPr>
          <a:p>
            <a:r>
              <a:rPr lang="en-US" altLang="zh-CN" sz="2800" b="1" dirty="0">
                <a:latin typeface="黑体" panose="02010609060101010101" pitchFamily="49" charset="-122"/>
                <a:ea typeface="黑体" panose="02010609060101010101" pitchFamily="49" charset="-122"/>
              </a:rPr>
              <a:t>2.</a:t>
            </a:r>
            <a:r>
              <a:rPr lang="zh-CN" altLang="en-US" sz="2800" b="1" dirty="0">
                <a:latin typeface="黑体" panose="02010609060101010101" pitchFamily="49" charset="-122"/>
                <a:ea typeface="黑体" panose="02010609060101010101" pitchFamily="49" charset="-122"/>
              </a:rPr>
              <a:t>当</a:t>
            </a:r>
            <a:r>
              <a:rPr lang="en-US" altLang="zh-CN" sz="2800" b="1">
                <a:latin typeface="黑体" panose="02010609060101010101" pitchFamily="49" charset="-122"/>
                <a:ea typeface="黑体" panose="02010609060101010101" pitchFamily="49" charset="-122"/>
              </a:rPr>
              <a:t>S</a:t>
            </a:r>
            <a:r>
              <a:rPr lang="zh-CN" altLang="en-US" sz="2800" b="1">
                <a:latin typeface="黑体" panose="02010609060101010101" pitchFamily="49" charset="-122"/>
                <a:ea typeface="黑体" panose="02010609060101010101" pitchFamily="49" charset="-122"/>
              </a:rPr>
              <a:t>、 </a:t>
            </a:r>
            <a:r>
              <a:rPr lang="en-US" altLang="zh-CN" sz="2800" b="1" i="1">
                <a:latin typeface="黑体" panose="02010609060101010101" pitchFamily="49" charset="-122"/>
                <a:ea typeface="黑体" panose="02010609060101010101" pitchFamily="49" charset="-122"/>
              </a:rPr>
              <a:t>θ</a:t>
            </a:r>
            <a:r>
              <a:rPr lang="zh-CN" altLang="en-US" sz="2800" b="1" dirty="0">
                <a:latin typeface="黑体" panose="02010609060101010101" pitchFamily="49" charset="-122"/>
                <a:ea typeface="黑体" panose="02010609060101010101" pitchFamily="49" charset="-122"/>
              </a:rPr>
              <a:t>不变， </a:t>
            </a:r>
            <a:r>
              <a:rPr lang="en-US" altLang="zh-CN" sz="2800" b="1" dirty="0">
                <a:latin typeface="黑体" panose="02010609060101010101" pitchFamily="49" charset="-122"/>
                <a:ea typeface="黑体" panose="02010609060101010101" pitchFamily="49" charset="-122"/>
              </a:rPr>
              <a:t>△φ</a:t>
            </a:r>
            <a:r>
              <a:rPr lang="zh-CN" altLang="en-US" sz="2800" b="1" dirty="0">
                <a:latin typeface="黑体" panose="02010609060101010101" pitchFamily="49" charset="-122"/>
                <a:ea typeface="黑体" panose="02010609060101010101" pitchFamily="49" charset="-122"/>
              </a:rPr>
              <a:t>仅由</a:t>
            </a:r>
            <a:r>
              <a:rPr lang="en-US" altLang="zh-CN" sz="2800" b="1" dirty="0">
                <a:latin typeface="黑体" panose="02010609060101010101" pitchFamily="49" charset="-122"/>
                <a:ea typeface="黑体" panose="02010609060101010101" pitchFamily="49" charset="-122"/>
              </a:rPr>
              <a:t>B</a:t>
            </a:r>
            <a:r>
              <a:rPr lang="zh-CN" altLang="en-US" sz="2800" b="1" dirty="0">
                <a:latin typeface="黑体" panose="02010609060101010101" pitchFamily="49" charset="-122"/>
                <a:ea typeface="黑体" panose="02010609060101010101" pitchFamily="49" charset="-122"/>
              </a:rPr>
              <a:t>变化引起时：</a:t>
            </a:r>
            <a:endParaRPr lang="zh-CN" altLang="en-US" sz="2800" b="1" dirty="0">
              <a:latin typeface="黑体" panose="02010609060101010101" pitchFamily="49" charset="-122"/>
              <a:ea typeface="黑体" panose="02010609060101010101" pitchFamily="49" charset="-122"/>
            </a:endParaRPr>
          </a:p>
        </p:txBody>
      </p:sp>
      <p:grpSp>
        <p:nvGrpSpPr>
          <p:cNvPr id="86022" name="组合 86021"/>
          <p:cNvGrpSpPr/>
          <p:nvPr/>
        </p:nvGrpSpPr>
        <p:grpSpPr>
          <a:xfrm>
            <a:off x="395288" y="1412875"/>
            <a:ext cx="3097212" cy="1092200"/>
            <a:chOff x="3290" y="1207"/>
            <a:chExt cx="1721" cy="688"/>
          </a:xfrm>
        </p:grpSpPr>
        <p:sp>
          <p:nvSpPr>
            <p:cNvPr id="86023" name="文本框 86022"/>
            <p:cNvSpPr txBox="1"/>
            <p:nvPr/>
          </p:nvSpPr>
          <p:spPr>
            <a:xfrm>
              <a:off x="3290" y="1389"/>
              <a:ext cx="1238" cy="365"/>
            </a:xfrm>
            <a:prstGeom prst="rect">
              <a:avLst/>
            </a:prstGeom>
            <a:noFill/>
            <a:ln w="38100">
              <a:noFill/>
            </a:ln>
          </p:spPr>
          <p:txBody>
            <a:bodyPr wrap="none" anchor="t">
              <a:spAutoFit/>
            </a:bodyPr>
            <a:p>
              <a:pPr algn="ctr"/>
              <a:r>
                <a:rPr lang="zh-CN" altLang="en-US" sz="2800" b="1" dirty="0">
                  <a:solidFill>
                    <a:schemeClr val="accent2"/>
                  </a:solidFill>
                  <a:latin typeface="Times New Roman" panose="02020603050405020304" pitchFamily="18" charset="0"/>
                </a:rPr>
                <a:t>公式：</a:t>
              </a:r>
              <a:r>
                <a:rPr lang="en-US" altLang="zh-CN" sz="3200" b="1" i="1">
                  <a:solidFill>
                    <a:srgbClr val="FF0000"/>
                  </a:solidFill>
                  <a:latin typeface="Times New Roman" panose="02020603050405020304" pitchFamily="18" charset="0"/>
                </a:rPr>
                <a:t>E</a:t>
              </a:r>
              <a:r>
                <a:rPr lang="en-US" altLang="zh-CN" sz="2800" b="1">
                  <a:solidFill>
                    <a:schemeClr val="accent2"/>
                  </a:solidFill>
                  <a:latin typeface="Times New Roman" panose="02020603050405020304" pitchFamily="18" charset="0"/>
                </a:rPr>
                <a:t>=</a:t>
              </a:r>
              <a:r>
                <a:rPr lang="en-US" altLang="zh-CN" sz="3200" b="1" i="1" err="1">
                  <a:solidFill>
                    <a:srgbClr val="FF0000"/>
                  </a:solidFill>
                  <a:latin typeface="Times New Roman" panose="02020603050405020304" pitchFamily="18" charset="0"/>
                </a:rPr>
                <a:t>nB</a:t>
              </a:r>
              <a:endParaRPr lang="en-US" altLang="zh-CN" sz="3200" b="1" i="1">
                <a:solidFill>
                  <a:srgbClr val="FF0000"/>
                </a:solidFill>
                <a:latin typeface="Times New Roman" panose="02020603050405020304" pitchFamily="18" charset="0"/>
              </a:endParaRPr>
            </a:p>
          </p:txBody>
        </p:sp>
        <p:sp>
          <p:nvSpPr>
            <p:cNvPr id="86024" name="文本框 86023"/>
            <p:cNvSpPr txBox="1"/>
            <p:nvPr/>
          </p:nvSpPr>
          <p:spPr>
            <a:xfrm>
              <a:off x="4585" y="1207"/>
              <a:ext cx="426" cy="365"/>
            </a:xfrm>
            <a:prstGeom prst="rect">
              <a:avLst/>
            </a:prstGeom>
            <a:noFill/>
            <a:ln w="38100">
              <a:noFill/>
            </a:ln>
          </p:spPr>
          <p:txBody>
            <a:bodyPr wrap="none" anchor="t">
              <a:spAutoFit/>
            </a:bodyPr>
            <a:p>
              <a:pPr algn="ctr"/>
              <a:r>
                <a:rPr lang="en-US" altLang="zh-CN" sz="2800" b="1">
                  <a:solidFill>
                    <a:schemeClr val="accent2"/>
                  </a:solidFill>
                  <a:latin typeface="Times New Roman" panose="02020603050405020304" pitchFamily="18" charset="0"/>
                </a:rPr>
                <a:t>△</a:t>
              </a:r>
              <a:r>
                <a:rPr lang="en-US" altLang="zh-CN" sz="3200" b="1" i="1">
                  <a:solidFill>
                    <a:srgbClr val="FF0000"/>
                  </a:solidFill>
                  <a:latin typeface="Times New Roman" panose="02020603050405020304" pitchFamily="18" charset="0"/>
                </a:rPr>
                <a:t>S</a:t>
              </a:r>
              <a:endParaRPr lang="en-US" altLang="zh-CN" sz="3200" b="1" i="1">
                <a:solidFill>
                  <a:srgbClr val="FF0000"/>
                </a:solidFill>
                <a:latin typeface="Times New Roman" panose="02020603050405020304" pitchFamily="18" charset="0"/>
              </a:endParaRPr>
            </a:p>
          </p:txBody>
        </p:sp>
        <p:sp>
          <p:nvSpPr>
            <p:cNvPr id="86025" name="文本框 86024"/>
            <p:cNvSpPr txBox="1"/>
            <p:nvPr/>
          </p:nvSpPr>
          <p:spPr>
            <a:xfrm>
              <a:off x="4619" y="1530"/>
              <a:ext cx="363" cy="365"/>
            </a:xfrm>
            <a:prstGeom prst="rect">
              <a:avLst/>
            </a:prstGeom>
            <a:noFill/>
            <a:ln w="38100">
              <a:noFill/>
            </a:ln>
          </p:spPr>
          <p:txBody>
            <a:bodyPr wrap="none" anchor="t">
              <a:spAutoFit/>
            </a:bodyPr>
            <a:p>
              <a:pPr algn="ctr"/>
              <a:r>
                <a:rPr lang="en-US" altLang="zh-CN" sz="2800" b="1">
                  <a:solidFill>
                    <a:schemeClr val="accent2"/>
                  </a:solidFill>
                  <a:latin typeface="Times New Roman" panose="02020603050405020304" pitchFamily="18" charset="0"/>
                </a:rPr>
                <a:t>△</a:t>
              </a:r>
              <a:r>
                <a:rPr lang="en-US" altLang="zh-CN" sz="3200" b="1" i="1">
                  <a:solidFill>
                    <a:srgbClr val="FF0000"/>
                  </a:solidFill>
                  <a:latin typeface="Times New Roman" panose="02020603050405020304" pitchFamily="18" charset="0"/>
                </a:rPr>
                <a:t>t</a:t>
              </a:r>
              <a:endParaRPr lang="en-US" altLang="zh-CN" sz="3200" b="1" i="1">
                <a:solidFill>
                  <a:srgbClr val="FF0000"/>
                </a:solidFill>
                <a:latin typeface="Times New Roman" panose="02020603050405020304" pitchFamily="18" charset="0"/>
              </a:endParaRPr>
            </a:p>
          </p:txBody>
        </p:sp>
        <p:sp>
          <p:nvSpPr>
            <p:cNvPr id="86026" name="直接连接符 86025"/>
            <p:cNvSpPr/>
            <p:nvPr/>
          </p:nvSpPr>
          <p:spPr>
            <a:xfrm>
              <a:off x="4638" y="1575"/>
              <a:ext cx="363" cy="0"/>
            </a:xfrm>
            <a:prstGeom prst="line">
              <a:avLst/>
            </a:prstGeom>
            <a:ln w="38100" cap="flat" cmpd="sng">
              <a:solidFill>
                <a:schemeClr val="accent2"/>
              </a:solidFill>
              <a:prstDash val="solid"/>
              <a:headEnd type="none" w="med" len="med"/>
              <a:tailEnd type="none" w="med" len="lg"/>
            </a:ln>
          </p:spPr>
        </p:sp>
      </p:grpSp>
      <p:grpSp>
        <p:nvGrpSpPr>
          <p:cNvPr id="86027" name="组合 86026"/>
          <p:cNvGrpSpPr/>
          <p:nvPr/>
        </p:nvGrpSpPr>
        <p:grpSpPr>
          <a:xfrm>
            <a:off x="395288" y="3429000"/>
            <a:ext cx="2919412" cy="1092200"/>
            <a:chOff x="527" y="1299"/>
            <a:chExt cx="1654" cy="688"/>
          </a:xfrm>
        </p:grpSpPr>
        <p:sp>
          <p:nvSpPr>
            <p:cNvPr id="86028" name="文本框 86027"/>
            <p:cNvSpPr txBox="1"/>
            <p:nvPr/>
          </p:nvSpPr>
          <p:spPr>
            <a:xfrm>
              <a:off x="527" y="1450"/>
              <a:ext cx="1237" cy="365"/>
            </a:xfrm>
            <a:prstGeom prst="rect">
              <a:avLst/>
            </a:prstGeom>
            <a:noFill/>
            <a:ln w="38100">
              <a:noFill/>
            </a:ln>
          </p:spPr>
          <p:txBody>
            <a:bodyPr wrap="none" anchor="t">
              <a:spAutoFit/>
            </a:bodyPr>
            <a:p>
              <a:pPr algn="ctr"/>
              <a:r>
                <a:rPr lang="zh-CN" altLang="en-US" sz="2800" b="1" dirty="0">
                  <a:solidFill>
                    <a:schemeClr val="accent2"/>
                  </a:solidFill>
                  <a:latin typeface="Times New Roman" panose="02020603050405020304" pitchFamily="18" charset="0"/>
                </a:rPr>
                <a:t>公式：</a:t>
              </a:r>
              <a:r>
                <a:rPr lang="en-US" altLang="zh-CN" sz="3200" b="1" i="1">
                  <a:solidFill>
                    <a:srgbClr val="FF0000"/>
                  </a:solidFill>
                  <a:latin typeface="Times New Roman" panose="02020603050405020304" pitchFamily="18" charset="0"/>
                </a:rPr>
                <a:t>E</a:t>
              </a:r>
              <a:r>
                <a:rPr lang="en-US" altLang="zh-CN" sz="2800" b="1">
                  <a:solidFill>
                    <a:schemeClr val="accent2"/>
                  </a:solidFill>
                  <a:latin typeface="Times New Roman" panose="02020603050405020304" pitchFamily="18" charset="0"/>
                </a:rPr>
                <a:t>=</a:t>
              </a:r>
              <a:r>
                <a:rPr lang="en-US" altLang="zh-CN" sz="3200" b="1" i="1" err="1">
                  <a:solidFill>
                    <a:srgbClr val="FF0000"/>
                  </a:solidFill>
                  <a:latin typeface="Times New Roman" panose="02020603050405020304" pitchFamily="18" charset="0"/>
                </a:rPr>
                <a:t>nS</a:t>
              </a:r>
              <a:endParaRPr lang="en-US" altLang="zh-CN" sz="3200" b="1" i="1">
                <a:solidFill>
                  <a:srgbClr val="FF0000"/>
                </a:solidFill>
                <a:latin typeface="Times New Roman" panose="02020603050405020304" pitchFamily="18" charset="0"/>
              </a:endParaRPr>
            </a:p>
          </p:txBody>
        </p:sp>
        <p:sp>
          <p:nvSpPr>
            <p:cNvPr id="86029" name="文本框 86028"/>
            <p:cNvSpPr txBox="1"/>
            <p:nvPr/>
          </p:nvSpPr>
          <p:spPr>
            <a:xfrm>
              <a:off x="1721" y="1299"/>
              <a:ext cx="460" cy="365"/>
            </a:xfrm>
            <a:prstGeom prst="rect">
              <a:avLst/>
            </a:prstGeom>
            <a:noFill/>
            <a:ln w="38100">
              <a:noFill/>
            </a:ln>
          </p:spPr>
          <p:txBody>
            <a:bodyPr wrap="none" anchor="t">
              <a:spAutoFit/>
            </a:bodyPr>
            <a:p>
              <a:pPr algn="ctr"/>
              <a:r>
                <a:rPr lang="en-US" altLang="zh-CN" sz="2800" b="1">
                  <a:solidFill>
                    <a:schemeClr val="accent2"/>
                  </a:solidFill>
                  <a:latin typeface="Times New Roman" panose="02020603050405020304" pitchFamily="18" charset="0"/>
                </a:rPr>
                <a:t>△</a:t>
              </a:r>
              <a:r>
                <a:rPr lang="en-US" altLang="zh-CN" sz="3200" b="1" i="1">
                  <a:solidFill>
                    <a:srgbClr val="FF0000"/>
                  </a:solidFill>
                  <a:latin typeface="Times New Roman" panose="02020603050405020304" pitchFamily="18" charset="0"/>
                </a:rPr>
                <a:t>B</a:t>
              </a:r>
              <a:endParaRPr lang="en-US" altLang="zh-CN" sz="3200" b="1" i="1">
                <a:solidFill>
                  <a:srgbClr val="FF0000"/>
                </a:solidFill>
                <a:latin typeface="Times New Roman" panose="02020603050405020304" pitchFamily="18" charset="0"/>
              </a:endParaRPr>
            </a:p>
          </p:txBody>
        </p:sp>
        <p:sp>
          <p:nvSpPr>
            <p:cNvPr id="86030" name="文本框 86029"/>
            <p:cNvSpPr txBox="1"/>
            <p:nvPr/>
          </p:nvSpPr>
          <p:spPr>
            <a:xfrm>
              <a:off x="1768" y="1622"/>
              <a:ext cx="371" cy="365"/>
            </a:xfrm>
            <a:prstGeom prst="rect">
              <a:avLst/>
            </a:prstGeom>
            <a:noFill/>
            <a:ln w="38100">
              <a:noFill/>
            </a:ln>
          </p:spPr>
          <p:txBody>
            <a:bodyPr wrap="none" anchor="t">
              <a:spAutoFit/>
            </a:bodyPr>
            <a:p>
              <a:pPr algn="ctr"/>
              <a:r>
                <a:rPr lang="en-US" altLang="zh-CN" sz="2800" b="1">
                  <a:solidFill>
                    <a:schemeClr val="accent2"/>
                  </a:solidFill>
                  <a:latin typeface="Times New Roman" panose="02020603050405020304" pitchFamily="18" charset="0"/>
                </a:rPr>
                <a:t>△</a:t>
              </a:r>
              <a:r>
                <a:rPr lang="en-US" altLang="zh-CN" sz="3200" b="1" i="1">
                  <a:solidFill>
                    <a:srgbClr val="FF0000"/>
                  </a:solidFill>
                  <a:latin typeface="Times New Roman" panose="02020603050405020304" pitchFamily="18" charset="0"/>
                </a:rPr>
                <a:t>t</a:t>
              </a:r>
              <a:endParaRPr lang="en-US" altLang="zh-CN" sz="3200" b="1" i="1">
                <a:solidFill>
                  <a:srgbClr val="FF0000"/>
                </a:solidFill>
                <a:latin typeface="Times New Roman" panose="02020603050405020304" pitchFamily="18" charset="0"/>
              </a:endParaRPr>
            </a:p>
          </p:txBody>
        </p:sp>
        <p:sp>
          <p:nvSpPr>
            <p:cNvPr id="86031" name="直接连接符 86030"/>
            <p:cNvSpPr/>
            <p:nvPr/>
          </p:nvSpPr>
          <p:spPr>
            <a:xfrm>
              <a:off x="1791" y="1667"/>
              <a:ext cx="363" cy="0"/>
            </a:xfrm>
            <a:prstGeom prst="line">
              <a:avLst/>
            </a:prstGeom>
            <a:ln w="38100" cap="flat" cmpd="sng">
              <a:solidFill>
                <a:schemeClr val="accent2"/>
              </a:solidFill>
              <a:prstDash val="solid"/>
              <a:headEnd type="none" w="med" len="med"/>
              <a:tailEnd type="none" w="med" len="lg"/>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slide(fromBottom)">
                                      <p:cBhvr>
                                        <p:cTn id="7" dur="500"/>
                                        <p:tgtEl>
                                          <p:spTgt spid="860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6020"/>
                                        </p:tgtEl>
                                        <p:attrNameLst>
                                          <p:attrName>style.visibility</p:attrName>
                                        </p:attrNameLst>
                                      </p:cBhvr>
                                      <p:to>
                                        <p:strVal val="visible"/>
                                      </p:to>
                                    </p:set>
                                    <p:animEffect transition="in" filter="box(in)">
                                      <p:cBhvr>
                                        <p:cTn id="12" dur="500"/>
                                        <p:tgtEl>
                                          <p:spTgt spid="8602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6022"/>
                                        </p:tgtEl>
                                        <p:attrNameLst>
                                          <p:attrName>style.visibility</p:attrName>
                                        </p:attrNameLst>
                                      </p:cBhvr>
                                      <p:to>
                                        <p:strVal val="visible"/>
                                      </p:to>
                                    </p:set>
                                    <p:animEffect transition="in" filter="checkerboard(across)">
                                      <p:cBhvr>
                                        <p:cTn id="17" dur="500"/>
                                        <p:tgtEl>
                                          <p:spTgt spid="8602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8602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86036"/>
                                        </p:tgtEl>
                                        <p:attrNameLst>
                                          <p:attrName>style.visibility</p:attrName>
                                        </p:attrNameLst>
                                      </p:cBhvr>
                                      <p:to>
                                        <p:strVal val="visible"/>
                                      </p:to>
                                    </p:set>
                                    <p:animEffect transition="in" filter="blinds(horizontal)">
                                      <p:cBhvr>
                                        <p:cTn id="26" dur="500"/>
                                        <p:tgtEl>
                                          <p:spTgt spid="8603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86027"/>
                                        </p:tgtEl>
                                        <p:attrNameLst>
                                          <p:attrName>style.visibility</p:attrName>
                                        </p:attrNameLst>
                                      </p:cBhvr>
                                      <p:to>
                                        <p:strVal val="visible"/>
                                      </p:to>
                                    </p:set>
                                    <p:animEffect transition="in" filter="blinds(horizontal)">
                                      <p:cBhvr>
                                        <p:cTn id="31" dur="500"/>
                                        <p:tgtEl>
                                          <p:spTgt spid="86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71" name="矩形 83970"/>
          <p:cNvSpPr/>
          <p:nvPr/>
        </p:nvSpPr>
        <p:spPr>
          <a:xfrm>
            <a:off x="107950" y="800100"/>
            <a:ext cx="8820150" cy="1641475"/>
          </a:xfrm>
          <a:prstGeom prst="rect">
            <a:avLst/>
          </a:prstGeom>
          <a:noFill/>
          <a:ln w="9525">
            <a:noFill/>
          </a:ln>
        </p:spPr>
        <p:txBody>
          <a:bodyPr>
            <a:spAutoFit/>
          </a:bodyPr>
          <a:p>
            <a:pPr algn="l">
              <a:lnSpc>
                <a:spcPct val="120000"/>
              </a:lnSpc>
              <a:spcBef>
                <a:spcPct val="50000"/>
              </a:spcBef>
              <a:buClrTx/>
              <a:buSzTx/>
              <a:buFontTx/>
            </a:pPr>
            <a:r>
              <a:rPr lang="en-US" altLang="zh-CN" sz="2800" b="1" dirty="0">
                <a:solidFill>
                  <a:schemeClr val="tx2"/>
                </a:solidFill>
                <a:latin typeface="黑体" panose="02010609060101010101" pitchFamily="49" charset="-122"/>
                <a:ea typeface="黑体" panose="02010609060101010101" pitchFamily="49" charset="-122"/>
              </a:rPr>
              <a:t> </a:t>
            </a:r>
            <a:r>
              <a:rPr lang="zh-CN" altLang="en-US" sz="2000" b="1" dirty="0">
                <a:solidFill>
                  <a:srgbClr val="0000FF"/>
                </a:solidFill>
                <a:latin typeface="Times New Roman" panose="02020603050405020304" pitchFamily="18" charset="0"/>
                <a:ea typeface="黑体" panose="02010609060101010101" pitchFamily="49" charset="-122"/>
              </a:rPr>
              <a:t>如图所示闭合线圈一部分导体ab处于匀强磁场中，磁感应强度是B，ab以速度v匀速切割磁感线，求产生的感应电动势</a:t>
            </a:r>
            <a:endParaRPr lang="zh-CN" altLang="en-US" sz="2000" b="1" dirty="0">
              <a:solidFill>
                <a:srgbClr val="0000FF"/>
              </a:solidFill>
              <a:latin typeface="Times New Roman" panose="02020603050405020304" pitchFamily="18" charset="0"/>
              <a:ea typeface="黑体" panose="02010609060101010101" pitchFamily="49" charset="-122"/>
            </a:endParaRPr>
          </a:p>
        </p:txBody>
      </p:sp>
      <p:grpSp>
        <p:nvGrpSpPr>
          <p:cNvPr id="83972" name="组合 83971"/>
          <p:cNvGrpSpPr/>
          <p:nvPr/>
        </p:nvGrpSpPr>
        <p:grpSpPr>
          <a:xfrm>
            <a:off x="7899400" y="1674813"/>
            <a:ext cx="558800" cy="2403475"/>
            <a:chOff x="4444" y="1298"/>
            <a:chExt cx="352" cy="1514"/>
          </a:xfrm>
        </p:grpSpPr>
        <p:sp>
          <p:nvSpPr>
            <p:cNvPr id="83973" name="文本框 83972"/>
            <p:cNvSpPr txBox="1"/>
            <p:nvPr/>
          </p:nvSpPr>
          <p:spPr>
            <a:xfrm>
              <a:off x="4537" y="1298"/>
              <a:ext cx="259" cy="365"/>
            </a:xfrm>
            <a:prstGeom prst="rect">
              <a:avLst/>
            </a:prstGeom>
            <a:noFill/>
            <a:ln w="12700">
              <a:noFill/>
            </a:ln>
          </p:spPr>
          <p:txBody>
            <a:bodyPr>
              <a:spAutoFit/>
            </a:bodyPr>
            <a:p>
              <a:pPr>
                <a:spcBef>
                  <a:spcPct val="50000"/>
                </a:spcBef>
              </a:pPr>
              <a:r>
                <a:rPr lang="en-US" altLang="zh-CN" sz="3200" b="1">
                  <a:latin typeface="Times New Roman" panose="02020603050405020304" pitchFamily="18" charset="0"/>
                </a:rPr>
                <a:t>a</a:t>
              </a:r>
              <a:endParaRPr lang="en-US" altLang="zh-CN" sz="3200" b="1">
                <a:latin typeface="Times New Roman" panose="02020603050405020304" pitchFamily="18" charset="0"/>
              </a:endParaRPr>
            </a:p>
          </p:txBody>
        </p:sp>
        <p:sp>
          <p:nvSpPr>
            <p:cNvPr id="83974" name="矩形 83973"/>
            <p:cNvSpPr/>
            <p:nvPr/>
          </p:nvSpPr>
          <p:spPr>
            <a:xfrm>
              <a:off x="4444" y="1556"/>
              <a:ext cx="67" cy="990"/>
            </a:xfrm>
            <a:prstGeom prst="rect">
              <a:avLst/>
            </a:prstGeom>
            <a:solidFill>
              <a:srgbClr val="003300">
                <a:alpha val="50000"/>
              </a:srgbClr>
            </a:solidFill>
            <a:ln w="12700" cap="sq" cmpd="sng">
              <a:solidFill>
                <a:schemeClr val="tx1"/>
              </a:solidFill>
              <a:prstDash val="solid"/>
              <a:miter/>
              <a:headEnd type="none" w="sm" len="sm"/>
              <a:tailEnd type="none" w="sm" len="sm"/>
            </a:ln>
          </p:spPr>
          <p:txBody>
            <a:bodyPr/>
            <a:p>
              <a:endParaRPr lang="zh-CN" altLang="en-US"/>
            </a:p>
          </p:txBody>
        </p:sp>
        <p:sp>
          <p:nvSpPr>
            <p:cNvPr id="83975" name="矩形 83974"/>
            <p:cNvSpPr/>
            <p:nvPr/>
          </p:nvSpPr>
          <p:spPr>
            <a:xfrm>
              <a:off x="4517" y="2485"/>
              <a:ext cx="253" cy="327"/>
            </a:xfrm>
            <a:prstGeom prst="rect">
              <a:avLst/>
            </a:prstGeom>
            <a:noFill/>
            <a:ln w="9525">
              <a:noFill/>
            </a:ln>
          </p:spPr>
          <p:txBody>
            <a:bodyPr wrap="none" anchor="t">
              <a:spAutoFit/>
            </a:bodyPr>
            <a:p>
              <a:r>
                <a:rPr lang="en-US" altLang="zh-CN" sz="2800" b="1">
                  <a:latin typeface="Arial" panose="020B0604020202020204" pitchFamily="34" charset="0"/>
                  <a:ea typeface="楷体_GB2312" pitchFamily="49" charset="-122"/>
                </a:rPr>
                <a:t>b</a:t>
              </a:r>
              <a:endParaRPr lang="en-US" altLang="zh-CN" sz="2800" b="1">
                <a:latin typeface="Arial" panose="020B0604020202020204" pitchFamily="34" charset="0"/>
                <a:ea typeface="楷体_GB2312" pitchFamily="49" charset="-122"/>
              </a:endParaRPr>
            </a:p>
          </p:txBody>
        </p:sp>
      </p:grpSp>
      <p:grpSp>
        <p:nvGrpSpPr>
          <p:cNvPr id="83976" name="组合 83975"/>
          <p:cNvGrpSpPr/>
          <p:nvPr/>
        </p:nvGrpSpPr>
        <p:grpSpPr>
          <a:xfrm>
            <a:off x="5332413" y="1673225"/>
            <a:ext cx="3824287" cy="2436813"/>
            <a:chOff x="3359" y="1294"/>
            <a:chExt cx="2409" cy="1535"/>
          </a:xfrm>
        </p:grpSpPr>
        <p:sp>
          <p:nvSpPr>
            <p:cNvPr id="83977" name="文本框 83976"/>
            <p:cNvSpPr txBox="1"/>
            <p:nvPr/>
          </p:nvSpPr>
          <p:spPr>
            <a:xfrm>
              <a:off x="3552" y="1500"/>
              <a:ext cx="2216" cy="1093"/>
            </a:xfrm>
            <a:prstGeom prst="rect">
              <a:avLst/>
            </a:prstGeom>
            <a:noFill/>
            <a:ln w="12700">
              <a:noFill/>
            </a:ln>
          </p:spPr>
          <p:txBody>
            <a:bodyPr>
              <a:spAutoFit/>
            </a:bodyPr>
            <a:p>
              <a:pPr>
                <a:spcBef>
                  <a:spcPct val="50000"/>
                </a:spcBef>
              </a:pP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   ×</a:t>
              </a:r>
              <a:endParaRPr lang="en-US" altLang="zh-CN" sz="2400">
                <a:latin typeface="Times New Roman" panose="02020603050405020304" pitchFamily="18" charset="0"/>
              </a:endParaRPr>
            </a:p>
            <a:p>
              <a:pPr>
                <a:spcBef>
                  <a:spcPct val="50000"/>
                </a:spcBef>
              </a:pP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  </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   ×</a:t>
              </a:r>
              <a:endParaRPr lang="en-US" altLang="zh-CN" sz="2400">
                <a:latin typeface="Times New Roman" panose="02020603050405020304" pitchFamily="18" charset="0"/>
              </a:endParaRPr>
            </a:p>
          </p:txBody>
        </p:sp>
        <p:grpSp>
          <p:nvGrpSpPr>
            <p:cNvPr id="83978" name="组合 83977"/>
            <p:cNvGrpSpPr/>
            <p:nvPr/>
          </p:nvGrpSpPr>
          <p:grpSpPr>
            <a:xfrm>
              <a:off x="3359" y="1294"/>
              <a:ext cx="2200" cy="1535"/>
              <a:chOff x="3359" y="1294"/>
              <a:chExt cx="2200" cy="1535"/>
            </a:xfrm>
          </p:grpSpPr>
          <p:sp>
            <p:nvSpPr>
              <p:cNvPr id="83979" name="矩形 83978"/>
              <p:cNvSpPr/>
              <p:nvPr/>
            </p:nvSpPr>
            <p:spPr>
              <a:xfrm>
                <a:off x="3501" y="1604"/>
                <a:ext cx="2022" cy="894"/>
              </a:xfrm>
              <a:prstGeom prst="rect">
                <a:avLst/>
              </a:prstGeom>
              <a:noFill/>
              <a:ln w="28575" cap="sq" cmpd="sng">
                <a:solidFill>
                  <a:schemeClr val="tx1"/>
                </a:solidFill>
                <a:prstDash val="solid"/>
                <a:miter/>
                <a:headEnd type="none" w="sm" len="sm"/>
                <a:tailEnd type="none" w="sm" len="sm"/>
              </a:ln>
            </p:spPr>
            <p:txBody>
              <a:bodyPr/>
              <a:p>
                <a:endParaRPr lang="zh-CN" altLang="en-US"/>
              </a:p>
            </p:txBody>
          </p:sp>
          <p:grpSp>
            <p:nvGrpSpPr>
              <p:cNvPr id="83980" name="组合 83979"/>
              <p:cNvGrpSpPr/>
              <p:nvPr/>
            </p:nvGrpSpPr>
            <p:grpSpPr>
              <a:xfrm>
                <a:off x="3359" y="1919"/>
                <a:ext cx="318" cy="288"/>
                <a:chOff x="3240" y="2029"/>
                <a:chExt cx="318" cy="288"/>
              </a:xfrm>
            </p:grpSpPr>
            <p:sp>
              <p:nvSpPr>
                <p:cNvPr id="83981" name="椭圆 83980"/>
                <p:cNvSpPr/>
                <p:nvPr/>
              </p:nvSpPr>
              <p:spPr>
                <a:xfrm>
                  <a:off x="3250" y="2074"/>
                  <a:ext cx="259" cy="230"/>
                </a:xfrm>
                <a:prstGeom prst="ellipse">
                  <a:avLst/>
                </a:prstGeom>
                <a:solidFill>
                  <a:schemeClr val="bg1"/>
                </a:solidFill>
                <a:ln w="12700" cap="sq" cmpd="sng">
                  <a:solidFill>
                    <a:schemeClr val="tx1"/>
                  </a:solidFill>
                  <a:prstDash val="solid"/>
                  <a:headEnd type="none" w="sm" len="sm"/>
                  <a:tailEnd type="none" w="sm" len="sm"/>
                </a:ln>
              </p:spPr>
              <p:txBody>
                <a:bodyPr/>
                <a:p>
                  <a:endParaRPr lang="zh-CN" altLang="en-US"/>
                </a:p>
              </p:txBody>
            </p:sp>
            <p:sp>
              <p:nvSpPr>
                <p:cNvPr id="83982" name="文本框 83981"/>
                <p:cNvSpPr txBox="1"/>
                <p:nvPr/>
              </p:nvSpPr>
              <p:spPr>
                <a:xfrm>
                  <a:off x="3240" y="2029"/>
                  <a:ext cx="318" cy="288"/>
                </a:xfrm>
                <a:prstGeom prst="rect">
                  <a:avLst/>
                </a:prstGeom>
                <a:noFill/>
                <a:ln w="12700">
                  <a:noFill/>
                </a:ln>
              </p:spPr>
              <p:txBody>
                <a:bodyPr>
                  <a:spAutoFit/>
                </a:bodyPr>
                <a:p>
                  <a:pPr>
                    <a:spcBef>
                      <a:spcPct val="50000"/>
                    </a:spcBef>
                  </a:pPr>
                  <a:r>
                    <a:rPr lang="en-US" altLang="zh-CN" sz="2400" b="1">
                      <a:latin typeface="Times New Roman" panose="02020603050405020304" pitchFamily="18" charset="0"/>
                    </a:rPr>
                    <a:t>G</a:t>
                  </a:r>
                  <a:endParaRPr lang="en-US" altLang="zh-CN" sz="2400" b="1">
                    <a:latin typeface="Times New Roman" panose="02020603050405020304" pitchFamily="18" charset="0"/>
                  </a:endParaRPr>
                </a:p>
              </p:txBody>
            </p:sp>
          </p:grpSp>
          <p:grpSp>
            <p:nvGrpSpPr>
              <p:cNvPr id="83983" name="组合 83982"/>
              <p:cNvGrpSpPr/>
              <p:nvPr/>
            </p:nvGrpSpPr>
            <p:grpSpPr>
              <a:xfrm>
                <a:off x="3937" y="1294"/>
                <a:ext cx="787" cy="1535"/>
                <a:chOff x="3694" y="1303"/>
                <a:chExt cx="787" cy="1535"/>
              </a:xfrm>
            </p:grpSpPr>
            <p:sp>
              <p:nvSpPr>
                <p:cNvPr id="83984" name="矩形 83983"/>
                <p:cNvSpPr/>
                <p:nvPr/>
              </p:nvSpPr>
              <p:spPr>
                <a:xfrm>
                  <a:off x="3694" y="1556"/>
                  <a:ext cx="67" cy="990"/>
                </a:xfrm>
                <a:prstGeom prst="rect">
                  <a:avLst/>
                </a:prstGeom>
                <a:solidFill>
                  <a:srgbClr val="003300">
                    <a:alpha val="50000"/>
                  </a:srgbClr>
                </a:solidFill>
                <a:ln w="12700" cap="sq" cmpd="sng">
                  <a:solidFill>
                    <a:schemeClr val="tx1"/>
                  </a:solidFill>
                  <a:prstDash val="solid"/>
                  <a:miter/>
                  <a:headEnd type="none" w="sm" len="sm"/>
                  <a:tailEnd type="none" w="sm" len="sm"/>
                </a:ln>
              </p:spPr>
              <p:txBody>
                <a:bodyPr/>
                <a:p>
                  <a:endParaRPr lang="zh-CN" altLang="en-US"/>
                </a:p>
              </p:txBody>
            </p:sp>
            <p:sp>
              <p:nvSpPr>
                <p:cNvPr id="83985" name="文本框 83984"/>
                <p:cNvSpPr txBox="1"/>
                <p:nvPr/>
              </p:nvSpPr>
              <p:spPr>
                <a:xfrm>
                  <a:off x="3716" y="1303"/>
                  <a:ext cx="316" cy="365"/>
                </a:xfrm>
                <a:prstGeom prst="rect">
                  <a:avLst/>
                </a:prstGeom>
                <a:noFill/>
                <a:ln w="12700">
                  <a:noFill/>
                </a:ln>
              </p:spPr>
              <p:txBody>
                <a:bodyPr>
                  <a:spAutoFit/>
                </a:bodyPr>
                <a:p>
                  <a:pPr>
                    <a:spcBef>
                      <a:spcPct val="50000"/>
                    </a:spcBef>
                  </a:pPr>
                  <a:r>
                    <a:rPr lang="en-US" altLang="zh-CN" sz="3200" b="1">
                      <a:latin typeface="Times New Roman" panose="02020603050405020304" pitchFamily="18" charset="0"/>
                    </a:rPr>
                    <a:t>a</a:t>
                  </a:r>
                  <a:endParaRPr lang="en-US" altLang="zh-CN" sz="3200" b="1">
                    <a:latin typeface="Times New Roman" panose="02020603050405020304" pitchFamily="18" charset="0"/>
                  </a:endParaRPr>
                </a:p>
              </p:txBody>
            </p:sp>
            <p:sp>
              <p:nvSpPr>
                <p:cNvPr id="83986" name="文本框 83985"/>
                <p:cNvSpPr txBox="1"/>
                <p:nvPr/>
              </p:nvSpPr>
              <p:spPr>
                <a:xfrm>
                  <a:off x="3755" y="2473"/>
                  <a:ext cx="374" cy="365"/>
                </a:xfrm>
                <a:prstGeom prst="rect">
                  <a:avLst/>
                </a:prstGeom>
                <a:noFill/>
                <a:ln w="12700">
                  <a:noFill/>
                </a:ln>
              </p:spPr>
              <p:txBody>
                <a:bodyPr>
                  <a:spAutoFit/>
                </a:bodyPr>
                <a:p>
                  <a:pPr>
                    <a:spcBef>
                      <a:spcPct val="50000"/>
                    </a:spcBef>
                  </a:pPr>
                  <a:r>
                    <a:rPr lang="en-US" altLang="zh-CN" sz="3200" b="1">
                      <a:latin typeface="Times New Roman" panose="02020603050405020304" pitchFamily="18" charset="0"/>
                    </a:rPr>
                    <a:t>b</a:t>
                  </a:r>
                  <a:endParaRPr lang="en-US" altLang="zh-CN" sz="3200" b="1">
                    <a:latin typeface="Times New Roman" panose="02020603050405020304" pitchFamily="18" charset="0"/>
                  </a:endParaRPr>
                </a:p>
              </p:txBody>
            </p:sp>
            <p:sp>
              <p:nvSpPr>
                <p:cNvPr id="83987" name="直接连接符 83986"/>
                <p:cNvSpPr/>
                <p:nvPr/>
              </p:nvSpPr>
              <p:spPr>
                <a:xfrm>
                  <a:off x="3761" y="2033"/>
                  <a:ext cx="403" cy="0"/>
                </a:xfrm>
                <a:prstGeom prst="line">
                  <a:avLst/>
                </a:prstGeom>
                <a:ln w="28575" cap="sq" cmpd="sng">
                  <a:solidFill>
                    <a:schemeClr val="tx1"/>
                  </a:solidFill>
                  <a:prstDash val="solid"/>
                  <a:headEnd type="none" w="sm" len="sm"/>
                  <a:tailEnd type="triangle" w="lg" len="lg"/>
                </a:ln>
              </p:spPr>
            </p:sp>
            <p:sp>
              <p:nvSpPr>
                <p:cNvPr id="83988" name="文本框 83987"/>
                <p:cNvSpPr txBox="1"/>
                <p:nvPr/>
              </p:nvSpPr>
              <p:spPr>
                <a:xfrm>
                  <a:off x="4078" y="1818"/>
                  <a:ext cx="403" cy="404"/>
                </a:xfrm>
                <a:prstGeom prst="rect">
                  <a:avLst/>
                </a:prstGeom>
                <a:noFill/>
                <a:ln w="12700">
                  <a:noFill/>
                </a:ln>
              </p:spPr>
              <p:txBody>
                <a:bodyPr>
                  <a:spAutoFit/>
                </a:bodyPr>
                <a:p>
                  <a:pPr>
                    <a:spcBef>
                      <a:spcPct val="50000"/>
                    </a:spcBef>
                  </a:pPr>
                  <a:r>
                    <a:rPr lang="en-US" altLang="zh-CN" sz="3600" b="1">
                      <a:latin typeface="Times New Roman" panose="02020603050405020304" pitchFamily="18" charset="0"/>
                    </a:rPr>
                    <a:t>v</a:t>
                  </a:r>
                  <a:endParaRPr lang="en-US" altLang="zh-CN" sz="3600" b="1">
                    <a:latin typeface="Times New Roman" panose="02020603050405020304" pitchFamily="18" charset="0"/>
                  </a:endParaRPr>
                </a:p>
              </p:txBody>
            </p:sp>
          </p:grpSp>
          <p:sp>
            <p:nvSpPr>
              <p:cNvPr id="83989" name="矩形 83988"/>
              <p:cNvSpPr/>
              <p:nvPr/>
            </p:nvSpPr>
            <p:spPr>
              <a:xfrm>
                <a:off x="5489" y="1527"/>
                <a:ext cx="70" cy="1004"/>
              </a:xfrm>
              <a:prstGeom prst="rect">
                <a:avLst/>
              </a:prstGeom>
              <a:solidFill>
                <a:schemeClr val="bg1"/>
              </a:solidFill>
              <a:ln w="9525" cap="flat" cmpd="sng">
                <a:solidFill>
                  <a:schemeClr val="bg1"/>
                </a:solidFill>
                <a:prstDash val="solid"/>
                <a:miter/>
                <a:headEnd type="none" w="med" len="med"/>
                <a:tailEnd type="none" w="med" len="med"/>
              </a:ln>
            </p:spPr>
            <p:txBody>
              <a:bodyPr/>
              <a:p>
                <a:endParaRPr lang="zh-CN" altLang="en-US"/>
              </a:p>
            </p:txBody>
          </p:sp>
        </p:grpSp>
      </p:grpSp>
      <p:sp>
        <p:nvSpPr>
          <p:cNvPr id="83990" name="文本框 83989"/>
          <p:cNvSpPr txBox="1"/>
          <p:nvPr/>
        </p:nvSpPr>
        <p:spPr>
          <a:xfrm>
            <a:off x="263525" y="2174875"/>
            <a:ext cx="5029200" cy="519113"/>
          </a:xfrm>
          <a:prstGeom prst="rect">
            <a:avLst/>
          </a:prstGeom>
          <a:noFill/>
          <a:ln w="9525">
            <a:noFill/>
          </a:ln>
        </p:spPr>
        <p:txBody>
          <a:bodyPr>
            <a:spAutoFit/>
          </a:bodyPr>
          <a:p>
            <a:r>
              <a:rPr lang="zh-CN" altLang="en-US" sz="2800" b="1" dirty="0">
                <a:solidFill>
                  <a:srgbClr val="FF3300"/>
                </a:solidFill>
                <a:latin typeface="黑体" panose="02010609060101010101" pitchFamily="49" charset="-122"/>
                <a:ea typeface="黑体" panose="02010609060101010101" pitchFamily="49" charset="-122"/>
              </a:rPr>
              <a:t>回路在时间</a:t>
            </a:r>
            <a:r>
              <a:rPr lang="en-US" altLang="zh-CN" sz="2800" b="1" dirty="0">
                <a:solidFill>
                  <a:srgbClr val="FF3300"/>
                </a:solidFill>
                <a:latin typeface="黑体" panose="02010609060101010101" pitchFamily="49" charset="-122"/>
                <a:ea typeface="黑体" panose="02010609060101010101" pitchFamily="49" charset="-122"/>
              </a:rPr>
              <a:t>t</a:t>
            </a:r>
            <a:r>
              <a:rPr lang="zh-CN" altLang="en-US" sz="2800" b="1" dirty="0">
                <a:solidFill>
                  <a:srgbClr val="FF3300"/>
                </a:solidFill>
                <a:latin typeface="黑体" panose="02010609060101010101" pitchFamily="49" charset="-122"/>
                <a:ea typeface="黑体" panose="02010609060101010101" pitchFamily="49" charset="-122"/>
              </a:rPr>
              <a:t>内增大的面积为：</a:t>
            </a:r>
            <a:endParaRPr lang="zh-CN" altLang="en-US" sz="2800" b="1" dirty="0">
              <a:solidFill>
                <a:srgbClr val="FF3300"/>
              </a:solidFill>
              <a:latin typeface="黑体" panose="02010609060101010101" pitchFamily="49" charset="-122"/>
              <a:ea typeface="黑体" panose="02010609060101010101" pitchFamily="49" charset="-122"/>
            </a:endParaRPr>
          </a:p>
        </p:txBody>
      </p:sp>
      <p:sp>
        <p:nvSpPr>
          <p:cNvPr id="83991" name="文本框 83990"/>
          <p:cNvSpPr txBox="1"/>
          <p:nvPr/>
        </p:nvSpPr>
        <p:spPr>
          <a:xfrm>
            <a:off x="1619250" y="2652713"/>
            <a:ext cx="2992438" cy="579437"/>
          </a:xfrm>
          <a:prstGeom prst="rect">
            <a:avLst/>
          </a:prstGeom>
          <a:noFill/>
          <a:ln w="9525">
            <a:noFill/>
          </a:ln>
        </p:spPr>
        <p:txBody>
          <a:bodyPr>
            <a:spAutoFit/>
          </a:bodyPr>
          <a:p>
            <a:r>
              <a:rPr lang="en-US" altLang="zh-CN" sz="3200" b="1" err="1">
                <a:solidFill>
                  <a:schemeClr val="tx2"/>
                </a:solidFill>
                <a:latin typeface="隶书" panose="02010509060101010101" pitchFamily="49" charset="-122"/>
                <a:ea typeface="隶书" panose="02010509060101010101" pitchFamily="49" charset="-122"/>
              </a:rPr>
              <a:t>ΔS=L(vΔt</a:t>
            </a:r>
            <a:r>
              <a:rPr lang="en-US" altLang="zh-CN" sz="3200" b="1">
                <a:solidFill>
                  <a:schemeClr val="tx2"/>
                </a:solidFill>
                <a:latin typeface="隶书" panose="02010509060101010101" pitchFamily="49" charset="-122"/>
                <a:ea typeface="隶书" panose="02010509060101010101" pitchFamily="49" charset="-122"/>
              </a:rPr>
              <a:t>)</a:t>
            </a:r>
            <a:endParaRPr lang="en-US" altLang="zh-CN" sz="3200" b="1">
              <a:solidFill>
                <a:schemeClr val="tx2"/>
              </a:solidFill>
              <a:latin typeface="隶书" panose="02010509060101010101" pitchFamily="49" charset="-122"/>
              <a:ea typeface="隶书" panose="02010509060101010101" pitchFamily="49" charset="-122"/>
            </a:endParaRPr>
          </a:p>
        </p:txBody>
      </p:sp>
      <p:sp>
        <p:nvSpPr>
          <p:cNvPr id="83992" name="文本框 83991"/>
          <p:cNvSpPr txBox="1"/>
          <p:nvPr/>
        </p:nvSpPr>
        <p:spPr>
          <a:xfrm>
            <a:off x="187325" y="4346575"/>
            <a:ext cx="4267200" cy="519113"/>
          </a:xfrm>
          <a:prstGeom prst="rect">
            <a:avLst/>
          </a:prstGeom>
          <a:noFill/>
          <a:ln w="9525">
            <a:noFill/>
          </a:ln>
        </p:spPr>
        <p:txBody>
          <a:bodyPr>
            <a:spAutoFit/>
          </a:bodyPr>
          <a:p>
            <a:r>
              <a:rPr lang="zh-CN" altLang="en-US" sz="2800" b="1" dirty="0">
                <a:solidFill>
                  <a:srgbClr val="FF3300"/>
                </a:solidFill>
                <a:latin typeface="黑体" panose="02010609060101010101" pitchFamily="49" charset="-122"/>
                <a:ea typeface="黑体" panose="02010609060101010101" pitchFamily="49" charset="-122"/>
              </a:rPr>
              <a:t>产生的感应电动势为：</a:t>
            </a:r>
            <a:endParaRPr lang="zh-CN" altLang="en-US" sz="2800" b="1" dirty="0">
              <a:solidFill>
                <a:srgbClr val="FF3300"/>
              </a:solidFill>
              <a:latin typeface="黑体" panose="02010609060101010101" pitchFamily="49" charset="-122"/>
              <a:ea typeface="黑体" panose="02010609060101010101" pitchFamily="49" charset="-122"/>
            </a:endParaRPr>
          </a:p>
        </p:txBody>
      </p:sp>
      <p:sp>
        <p:nvSpPr>
          <p:cNvPr id="83993" name="文本框 83992"/>
          <p:cNvSpPr txBox="1"/>
          <p:nvPr/>
        </p:nvSpPr>
        <p:spPr>
          <a:xfrm>
            <a:off x="187325" y="3267075"/>
            <a:ext cx="5284788" cy="519113"/>
          </a:xfrm>
          <a:prstGeom prst="rect">
            <a:avLst/>
          </a:prstGeom>
          <a:noFill/>
          <a:ln w="9525">
            <a:noFill/>
          </a:ln>
        </p:spPr>
        <p:txBody>
          <a:bodyPr>
            <a:spAutoFit/>
          </a:bodyPr>
          <a:p>
            <a:r>
              <a:rPr lang="zh-CN" altLang="en-US" sz="2800" b="1" dirty="0">
                <a:solidFill>
                  <a:srgbClr val="FF3300"/>
                </a:solidFill>
                <a:latin typeface="黑体" panose="02010609060101010101" pitchFamily="49" charset="-122"/>
                <a:ea typeface="黑体" panose="02010609060101010101" pitchFamily="49" charset="-122"/>
              </a:rPr>
              <a:t>穿过回路的磁通量的变化为：</a:t>
            </a:r>
            <a:endParaRPr lang="zh-CN" altLang="en-US" sz="2800" b="1" dirty="0">
              <a:solidFill>
                <a:srgbClr val="FF3300"/>
              </a:solidFill>
              <a:latin typeface="黑体" panose="02010609060101010101" pitchFamily="49" charset="-122"/>
              <a:ea typeface="黑体" panose="02010609060101010101" pitchFamily="49" charset="-122"/>
            </a:endParaRPr>
          </a:p>
        </p:txBody>
      </p:sp>
      <p:sp>
        <p:nvSpPr>
          <p:cNvPr id="83994" name="文本框 83993"/>
          <p:cNvSpPr txBox="1"/>
          <p:nvPr/>
        </p:nvSpPr>
        <p:spPr>
          <a:xfrm>
            <a:off x="1025525" y="3800475"/>
            <a:ext cx="2133600" cy="579438"/>
          </a:xfrm>
          <a:prstGeom prst="rect">
            <a:avLst/>
          </a:prstGeom>
          <a:noFill/>
          <a:ln w="9525">
            <a:noFill/>
          </a:ln>
        </p:spPr>
        <p:txBody>
          <a:bodyPr>
            <a:spAutoFit/>
          </a:bodyPr>
          <a:p>
            <a:r>
              <a:rPr lang="en-US" altLang="zh-CN" sz="3200" b="1">
                <a:latin typeface="隶书" panose="02010509060101010101" pitchFamily="49" charset="-122"/>
                <a:ea typeface="隶书" panose="02010509060101010101" pitchFamily="49" charset="-122"/>
              </a:rPr>
              <a:t>ΔΦ=BΔS</a:t>
            </a:r>
            <a:endParaRPr lang="en-US" altLang="zh-CN" sz="3200" b="1">
              <a:latin typeface="隶书" panose="02010509060101010101" pitchFamily="49" charset="-122"/>
              <a:ea typeface="隶书" panose="02010509060101010101" pitchFamily="49" charset="-122"/>
            </a:endParaRPr>
          </a:p>
        </p:txBody>
      </p:sp>
      <p:graphicFrame>
        <p:nvGraphicFramePr>
          <p:cNvPr id="83995" name="对象 83994"/>
          <p:cNvGraphicFramePr/>
          <p:nvPr/>
        </p:nvGraphicFramePr>
        <p:xfrm>
          <a:off x="483711" y="4869339"/>
          <a:ext cx="1379855" cy="988060"/>
        </p:xfrm>
        <a:graphic>
          <a:graphicData uri="http://schemas.openxmlformats.org/presentationml/2006/ole">
            <mc:AlternateContent xmlns:mc="http://schemas.openxmlformats.org/markup-compatibility/2006">
              <mc:Choice xmlns:v="urn:schemas-microsoft-com:vml" Requires="v">
                <p:oleObj spid="_x0000_s3090" name="" r:id="rId1" imgW="545465" imgH="393700" progId="Equation.3">
                  <p:embed/>
                </p:oleObj>
              </mc:Choice>
              <mc:Fallback>
                <p:oleObj name="" r:id="rId1" imgW="545465" imgH="393700" progId="Equation.3">
                  <p:embed/>
                  <p:pic>
                    <p:nvPicPr>
                      <p:cNvPr id="0" name="图片 3089"/>
                      <p:cNvPicPr/>
                      <p:nvPr/>
                    </p:nvPicPr>
                    <p:blipFill>
                      <a:blip r:embed="rId2"/>
                      <a:stretch>
                        <a:fillRect/>
                      </a:stretch>
                    </p:blipFill>
                    <p:spPr>
                      <a:xfrm>
                        <a:off x="483711" y="4869339"/>
                        <a:ext cx="1379855" cy="988060"/>
                      </a:xfrm>
                      <a:prstGeom prst="rect">
                        <a:avLst/>
                      </a:prstGeom>
                      <a:noFill/>
                      <a:ln w="38100">
                        <a:noFill/>
                        <a:miter/>
                      </a:ln>
                    </p:spPr>
                  </p:pic>
                </p:oleObj>
              </mc:Fallback>
            </mc:AlternateContent>
          </a:graphicData>
        </a:graphic>
      </p:graphicFrame>
      <p:sp>
        <p:nvSpPr>
          <p:cNvPr id="83996" name="文本框 83995"/>
          <p:cNvSpPr txBox="1"/>
          <p:nvPr/>
        </p:nvSpPr>
        <p:spPr>
          <a:xfrm>
            <a:off x="3082925" y="3813175"/>
            <a:ext cx="1676400" cy="579438"/>
          </a:xfrm>
          <a:prstGeom prst="rect">
            <a:avLst/>
          </a:prstGeom>
          <a:noFill/>
          <a:ln w="9525">
            <a:noFill/>
          </a:ln>
        </p:spPr>
        <p:txBody>
          <a:bodyPr>
            <a:spAutoFit/>
          </a:bodyPr>
          <a:p>
            <a:r>
              <a:rPr lang="en-US" altLang="zh-CN" sz="3200" b="1" err="1">
                <a:latin typeface="隶书" panose="02010509060101010101" pitchFamily="49" charset="-122"/>
                <a:ea typeface="隶书" panose="02010509060101010101" pitchFamily="49" charset="-122"/>
              </a:rPr>
              <a:t>=BLvΔt</a:t>
            </a:r>
            <a:endParaRPr lang="en-US" altLang="zh-CN" sz="3200" b="1">
              <a:latin typeface="隶书" panose="02010509060101010101" pitchFamily="49" charset="-122"/>
              <a:ea typeface="隶书" panose="02010509060101010101" pitchFamily="49" charset="-122"/>
            </a:endParaRPr>
          </a:p>
        </p:txBody>
      </p:sp>
      <p:graphicFrame>
        <p:nvGraphicFramePr>
          <p:cNvPr id="83997" name="对象 83996"/>
          <p:cNvGraphicFramePr/>
          <p:nvPr/>
        </p:nvGraphicFramePr>
        <p:xfrm>
          <a:off x="1863725" y="4854575"/>
          <a:ext cx="1571625" cy="1017588"/>
        </p:xfrm>
        <a:graphic>
          <a:graphicData uri="http://schemas.openxmlformats.org/presentationml/2006/ole">
            <mc:AlternateContent xmlns:mc="http://schemas.openxmlformats.org/markup-compatibility/2006">
              <mc:Choice xmlns:v="urn:schemas-microsoft-com:vml" Requires="v">
                <p:oleObj spid="_x0000_s3091" name="" r:id="rId3" imgW="621665" imgH="405765" progId="Equation.3">
                  <p:embed/>
                </p:oleObj>
              </mc:Choice>
              <mc:Fallback>
                <p:oleObj name="" r:id="rId3" imgW="621665" imgH="405765" progId="Equation.3">
                  <p:embed/>
                  <p:pic>
                    <p:nvPicPr>
                      <p:cNvPr id="0" name="图片 3090"/>
                      <p:cNvPicPr/>
                      <p:nvPr/>
                    </p:nvPicPr>
                    <p:blipFill>
                      <a:blip r:embed="rId4"/>
                      <a:stretch>
                        <a:fillRect/>
                      </a:stretch>
                    </p:blipFill>
                    <p:spPr>
                      <a:xfrm>
                        <a:off x="1863725" y="4854575"/>
                        <a:ext cx="1571625" cy="1017588"/>
                      </a:xfrm>
                      <a:prstGeom prst="rect">
                        <a:avLst/>
                      </a:prstGeom>
                      <a:noFill/>
                      <a:ln w="38100">
                        <a:noFill/>
                        <a:miter/>
                      </a:ln>
                    </p:spPr>
                  </p:pic>
                </p:oleObj>
              </mc:Fallback>
            </mc:AlternateContent>
          </a:graphicData>
        </a:graphic>
      </p:graphicFrame>
      <p:graphicFrame>
        <p:nvGraphicFramePr>
          <p:cNvPr id="83998" name="对象 83997"/>
          <p:cNvGraphicFramePr/>
          <p:nvPr/>
        </p:nvGraphicFramePr>
        <p:xfrm>
          <a:off x="3463925" y="5159375"/>
          <a:ext cx="1154113" cy="444500"/>
        </p:xfrm>
        <a:graphic>
          <a:graphicData uri="http://schemas.openxmlformats.org/presentationml/2006/ole">
            <mc:AlternateContent xmlns:mc="http://schemas.openxmlformats.org/markup-compatibility/2006">
              <mc:Choice xmlns:v="urn:schemas-microsoft-com:vml" Requires="v">
                <p:oleObj spid="_x0000_s3092" name="" r:id="rId5" imgW="456565" imgH="177800" progId="Equation.3">
                  <p:embed/>
                </p:oleObj>
              </mc:Choice>
              <mc:Fallback>
                <p:oleObj name="" r:id="rId5" imgW="456565" imgH="177800" progId="Equation.3">
                  <p:embed/>
                  <p:pic>
                    <p:nvPicPr>
                      <p:cNvPr id="0" name="图片 3091"/>
                      <p:cNvPicPr/>
                      <p:nvPr/>
                    </p:nvPicPr>
                    <p:blipFill>
                      <a:blip r:embed="rId6"/>
                      <a:stretch>
                        <a:fillRect/>
                      </a:stretch>
                    </p:blipFill>
                    <p:spPr>
                      <a:xfrm>
                        <a:off x="3463925" y="5159375"/>
                        <a:ext cx="1154113" cy="444500"/>
                      </a:xfrm>
                      <a:prstGeom prst="rect">
                        <a:avLst/>
                      </a:prstGeom>
                      <a:noFill/>
                      <a:ln w="38100">
                        <a:noFill/>
                        <a:miter/>
                      </a:ln>
                    </p:spPr>
                  </p:pic>
                </p:oleObj>
              </mc:Fallback>
            </mc:AlternateContent>
          </a:graphicData>
        </a:graphic>
      </p:graphicFrame>
      <p:sp>
        <p:nvSpPr>
          <p:cNvPr id="83999" name="文本框 83998"/>
          <p:cNvSpPr txBox="1"/>
          <p:nvPr/>
        </p:nvSpPr>
        <p:spPr>
          <a:xfrm>
            <a:off x="5076825" y="4884738"/>
            <a:ext cx="3338513" cy="1003300"/>
          </a:xfrm>
          <a:prstGeom prst="rect">
            <a:avLst/>
          </a:prstGeom>
          <a:noFill/>
          <a:ln w="57150" cap="flat" cmpd="sng">
            <a:solidFill>
              <a:srgbClr val="FF3300"/>
            </a:solidFill>
            <a:prstDash val="solid"/>
            <a:miter/>
            <a:headEnd type="none" w="med" len="med"/>
            <a:tailEnd type="none" w="med" len="med"/>
          </a:ln>
        </p:spPr>
        <p:txBody>
          <a:bodyPr>
            <a:spAutoFit/>
          </a:bodyPr>
          <a:p>
            <a:pPr>
              <a:spcBef>
                <a:spcPct val="50000"/>
              </a:spcBef>
            </a:pPr>
            <a:r>
              <a:rPr lang="zh-CN" altLang="en-US" sz="2800" b="1" dirty="0">
                <a:latin typeface="黑体" panose="02010609060101010101" pitchFamily="49" charset="-122"/>
                <a:ea typeface="黑体" panose="02010609060101010101" pitchFamily="49" charset="-122"/>
              </a:rPr>
              <a:t>（</a:t>
            </a:r>
            <a:r>
              <a:rPr lang="en-US" altLang="zh-CN" sz="2800" b="1" dirty="0">
                <a:latin typeface="黑体" panose="02010609060101010101" pitchFamily="49" charset="-122"/>
                <a:ea typeface="黑体" panose="02010609060101010101" pitchFamily="49" charset="-122"/>
              </a:rPr>
              <a:t>V</a:t>
            </a:r>
            <a:r>
              <a:rPr lang="zh-CN" altLang="en-US" sz="2800" b="1" dirty="0">
                <a:latin typeface="黑体" panose="02010609060101010101" pitchFamily="49" charset="-122"/>
                <a:ea typeface="黑体" panose="02010609060101010101" pitchFamily="49" charset="-122"/>
              </a:rPr>
              <a:t>是相对于磁场的速度）</a:t>
            </a:r>
            <a:endParaRPr lang="zh-CN" altLang="en-US" sz="2800"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3971"/>
                                        </p:tgtEl>
                                        <p:attrNameLst>
                                          <p:attrName>style.visibility</p:attrName>
                                        </p:attrNameLst>
                                      </p:cBhvr>
                                      <p:to>
                                        <p:strVal val="visible"/>
                                      </p:to>
                                    </p:set>
                                    <p:animEffect transition="in" filter="blinds(horizontal)">
                                      <p:cBhvr>
                                        <p:cTn id="7" dur="500"/>
                                        <p:tgtEl>
                                          <p:spTgt spid="839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3976"/>
                                        </p:tgtEl>
                                        <p:attrNameLst>
                                          <p:attrName>style.visibility</p:attrName>
                                        </p:attrNameLst>
                                      </p:cBhvr>
                                      <p:to>
                                        <p:strVal val="visible"/>
                                      </p:to>
                                    </p:set>
                                    <p:animEffect transition="in" filter="blinds(horizontal)">
                                      <p:cBhvr>
                                        <p:cTn id="12" dur="500"/>
                                        <p:tgtEl>
                                          <p:spTgt spid="839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3972"/>
                                        </p:tgtEl>
                                        <p:attrNameLst>
                                          <p:attrName>style.visibility</p:attrName>
                                        </p:attrNameLst>
                                      </p:cBhvr>
                                      <p:to>
                                        <p:strVal val="visible"/>
                                      </p:to>
                                    </p:set>
                                    <p:animEffect transition="in" filter="blinds(horizontal)">
                                      <p:cBhvr>
                                        <p:cTn id="17" dur="500"/>
                                        <p:tgtEl>
                                          <p:spTgt spid="8397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3990"/>
                                        </p:tgtEl>
                                        <p:attrNameLst>
                                          <p:attrName>style.visibility</p:attrName>
                                        </p:attrNameLst>
                                      </p:cBhvr>
                                      <p:to>
                                        <p:strVal val="visible"/>
                                      </p:to>
                                    </p:set>
                                    <p:animEffect transition="in" filter="blinds(horizontal)">
                                      <p:cBhvr>
                                        <p:cTn id="22" dur="500"/>
                                        <p:tgtEl>
                                          <p:spTgt spid="8399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3991"/>
                                        </p:tgtEl>
                                        <p:attrNameLst>
                                          <p:attrName>style.visibility</p:attrName>
                                        </p:attrNameLst>
                                      </p:cBhvr>
                                      <p:to>
                                        <p:strVal val="visible"/>
                                      </p:to>
                                    </p:set>
                                    <p:animEffect transition="in" filter="blinds(horizontal)">
                                      <p:cBhvr>
                                        <p:cTn id="27" dur="500"/>
                                        <p:tgtEl>
                                          <p:spTgt spid="8399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3993"/>
                                        </p:tgtEl>
                                        <p:attrNameLst>
                                          <p:attrName>style.visibility</p:attrName>
                                        </p:attrNameLst>
                                      </p:cBhvr>
                                      <p:to>
                                        <p:strVal val="visible"/>
                                      </p:to>
                                    </p:set>
                                    <p:animEffect transition="in" filter="blinds(horizontal)">
                                      <p:cBhvr>
                                        <p:cTn id="32" dur="500"/>
                                        <p:tgtEl>
                                          <p:spTgt spid="8399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3994"/>
                                        </p:tgtEl>
                                        <p:attrNameLst>
                                          <p:attrName>style.visibility</p:attrName>
                                        </p:attrNameLst>
                                      </p:cBhvr>
                                      <p:to>
                                        <p:strVal val="visible"/>
                                      </p:to>
                                    </p:set>
                                    <p:animEffect transition="in" filter="blinds(horizontal)">
                                      <p:cBhvr>
                                        <p:cTn id="37" dur="500"/>
                                        <p:tgtEl>
                                          <p:spTgt spid="8399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3996"/>
                                        </p:tgtEl>
                                        <p:attrNameLst>
                                          <p:attrName>style.visibility</p:attrName>
                                        </p:attrNameLst>
                                      </p:cBhvr>
                                      <p:to>
                                        <p:strVal val="visible"/>
                                      </p:to>
                                    </p:set>
                                    <p:animEffect transition="in" filter="blinds(horizontal)">
                                      <p:cBhvr>
                                        <p:cTn id="42" dur="500"/>
                                        <p:tgtEl>
                                          <p:spTgt spid="8399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3992"/>
                                        </p:tgtEl>
                                        <p:attrNameLst>
                                          <p:attrName>style.visibility</p:attrName>
                                        </p:attrNameLst>
                                      </p:cBhvr>
                                      <p:to>
                                        <p:strVal val="visible"/>
                                      </p:to>
                                    </p:set>
                                    <p:animEffect transition="in" filter="blinds(horizontal)">
                                      <p:cBhvr>
                                        <p:cTn id="47" dur="500"/>
                                        <p:tgtEl>
                                          <p:spTgt spid="839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83995"/>
                                        </p:tgtEl>
                                        <p:attrNameLst>
                                          <p:attrName>style.visibility</p:attrName>
                                        </p:attrNameLst>
                                      </p:cBhvr>
                                      <p:to>
                                        <p:strVal val="visible"/>
                                      </p:to>
                                    </p:set>
                                    <p:animEffect transition="in" filter="blinds(horizontal)">
                                      <p:cBhvr>
                                        <p:cTn id="52" dur="500"/>
                                        <p:tgtEl>
                                          <p:spTgt spid="8399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83997"/>
                                        </p:tgtEl>
                                        <p:attrNameLst>
                                          <p:attrName>style.visibility</p:attrName>
                                        </p:attrNameLst>
                                      </p:cBhvr>
                                      <p:to>
                                        <p:strVal val="visible"/>
                                      </p:to>
                                    </p:set>
                                    <p:animEffect transition="in" filter="blinds(horizontal)">
                                      <p:cBhvr>
                                        <p:cTn id="57" dur="500"/>
                                        <p:tgtEl>
                                          <p:spTgt spid="8399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83998"/>
                                        </p:tgtEl>
                                        <p:attrNameLst>
                                          <p:attrName>style.visibility</p:attrName>
                                        </p:attrNameLst>
                                      </p:cBhvr>
                                      <p:to>
                                        <p:strVal val="visible"/>
                                      </p:to>
                                    </p:set>
                                    <p:animEffect transition="in" filter="blinds(horizontal)">
                                      <p:cBhvr>
                                        <p:cTn id="62" dur="500"/>
                                        <p:tgtEl>
                                          <p:spTgt spid="8399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3999"/>
                                        </p:tgtEl>
                                        <p:attrNameLst>
                                          <p:attrName>style.visibility</p:attrName>
                                        </p:attrNameLst>
                                      </p:cBhvr>
                                      <p:to>
                                        <p:strVal val="visible"/>
                                      </p:to>
                                    </p:set>
                                    <p:animEffect transition="in" filter="blinds(horizontal)">
                                      <p:cBhvr>
                                        <p:cTn id="67" dur="500"/>
                                        <p:tgtEl>
                                          <p:spTgt spid="83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90" grpId="0"/>
      <p:bldP spid="83991" grpId="0"/>
      <p:bldP spid="83992" grpId="0"/>
      <p:bldP spid="83993" grpId="0"/>
      <p:bldP spid="83994" grpId="0"/>
      <p:bldP spid="83996" grpId="0"/>
      <p:bldP spid="83999"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7042" name="对象 87041"/>
          <p:cNvGraphicFramePr/>
          <p:nvPr/>
        </p:nvGraphicFramePr>
        <p:xfrm>
          <a:off x="4110038" y="1881188"/>
          <a:ext cx="1411287" cy="1017587"/>
        </p:xfrm>
        <a:graphic>
          <a:graphicData uri="http://schemas.openxmlformats.org/presentationml/2006/ole">
            <mc:AlternateContent xmlns:mc="http://schemas.openxmlformats.org/markup-compatibility/2006">
              <mc:Choice xmlns:v="urn:schemas-microsoft-com:vml" Requires="v">
                <p:oleObj spid="_x0000_s3093" name="" r:id="rId1" imgW="558165" imgH="405765" progId="Equation.3">
                  <p:embed/>
                </p:oleObj>
              </mc:Choice>
              <mc:Fallback>
                <p:oleObj name="" r:id="rId1" imgW="558165" imgH="405765" progId="Equation.3">
                  <p:embed/>
                  <p:pic>
                    <p:nvPicPr>
                      <p:cNvPr id="0" name="图片 3092"/>
                      <p:cNvPicPr/>
                      <p:nvPr/>
                    </p:nvPicPr>
                    <p:blipFill>
                      <a:blip r:embed="rId2"/>
                      <a:stretch>
                        <a:fillRect/>
                      </a:stretch>
                    </p:blipFill>
                    <p:spPr>
                      <a:xfrm>
                        <a:off x="4110038" y="1881188"/>
                        <a:ext cx="1411287" cy="1017587"/>
                      </a:xfrm>
                      <a:prstGeom prst="rect">
                        <a:avLst/>
                      </a:prstGeom>
                      <a:noFill/>
                      <a:ln w="38100">
                        <a:noFill/>
                        <a:miter/>
                      </a:ln>
                    </p:spPr>
                  </p:pic>
                </p:oleObj>
              </mc:Fallback>
            </mc:AlternateContent>
          </a:graphicData>
        </a:graphic>
      </p:graphicFrame>
      <p:grpSp>
        <p:nvGrpSpPr>
          <p:cNvPr id="87043" name="组合 87042"/>
          <p:cNvGrpSpPr/>
          <p:nvPr/>
        </p:nvGrpSpPr>
        <p:grpSpPr>
          <a:xfrm>
            <a:off x="565150" y="1787525"/>
            <a:ext cx="1600200" cy="2057400"/>
            <a:chOff x="356" y="1126"/>
            <a:chExt cx="1008" cy="1296"/>
          </a:xfrm>
        </p:grpSpPr>
        <p:sp>
          <p:nvSpPr>
            <p:cNvPr id="87044" name="文本框 87043"/>
            <p:cNvSpPr txBox="1"/>
            <p:nvPr/>
          </p:nvSpPr>
          <p:spPr>
            <a:xfrm>
              <a:off x="404" y="1606"/>
              <a:ext cx="384" cy="365"/>
            </a:xfrm>
            <a:prstGeom prst="rect">
              <a:avLst/>
            </a:prstGeom>
            <a:noFill/>
            <a:ln w="9525">
              <a:noFill/>
            </a:ln>
          </p:spPr>
          <p:txBody>
            <a:bodyPr>
              <a:spAutoFit/>
            </a:bodyPr>
            <a:p>
              <a:pPr>
                <a:spcBef>
                  <a:spcPct val="50000"/>
                </a:spcBef>
              </a:pPr>
              <a:r>
                <a:rPr lang="en-US" altLang="zh-CN" sz="3200" b="1">
                  <a:solidFill>
                    <a:srgbClr val="663300"/>
                  </a:solidFill>
                  <a:latin typeface="隶书" panose="02010509060101010101" pitchFamily="49" charset="-122"/>
                  <a:ea typeface="隶书" panose="02010509060101010101" pitchFamily="49" charset="-122"/>
                </a:rPr>
                <a:t>θ</a:t>
              </a:r>
              <a:endParaRPr lang="en-US" altLang="zh-CN" sz="3200" b="1">
                <a:solidFill>
                  <a:srgbClr val="663300"/>
                </a:solidFill>
                <a:latin typeface="隶书" panose="02010509060101010101" pitchFamily="49" charset="-122"/>
                <a:ea typeface="隶书" panose="02010509060101010101" pitchFamily="49" charset="-122"/>
              </a:endParaRPr>
            </a:p>
          </p:txBody>
        </p:sp>
        <p:grpSp>
          <p:nvGrpSpPr>
            <p:cNvPr id="87045" name="组合 87044"/>
            <p:cNvGrpSpPr/>
            <p:nvPr/>
          </p:nvGrpSpPr>
          <p:grpSpPr>
            <a:xfrm>
              <a:off x="356" y="1126"/>
              <a:ext cx="1008" cy="1296"/>
              <a:chOff x="356" y="1126"/>
              <a:chExt cx="1008" cy="1296"/>
            </a:xfrm>
          </p:grpSpPr>
          <p:grpSp>
            <p:nvGrpSpPr>
              <p:cNvPr id="87046" name="组合 87045"/>
              <p:cNvGrpSpPr/>
              <p:nvPr/>
            </p:nvGrpSpPr>
            <p:grpSpPr>
              <a:xfrm>
                <a:off x="452" y="1542"/>
                <a:ext cx="912" cy="845"/>
                <a:chOff x="336" y="3072"/>
                <a:chExt cx="912" cy="845"/>
              </a:xfrm>
            </p:grpSpPr>
            <p:sp>
              <p:nvSpPr>
                <p:cNvPr id="87047" name="椭圆 87046"/>
                <p:cNvSpPr/>
                <p:nvPr/>
              </p:nvSpPr>
              <p:spPr>
                <a:xfrm>
                  <a:off x="336" y="3072"/>
                  <a:ext cx="96" cy="96"/>
                </a:xfrm>
                <a:prstGeom prst="ellipse">
                  <a:avLst/>
                </a:prstGeom>
                <a:noFill/>
                <a:ln w="28575" cap="flat" cmpd="sng">
                  <a:solidFill>
                    <a:schemeClr val="tx1"/>
                  </a:solidFill>
                  <a:prstDash val="solid"/>
                  <a:headEnd type="none" w="med" len="med"/>
                  <a:tailEnd type="none" w="med" len="med"/>
                </a:ln>
              </p:spPr>
              <p:txBody>
                <a:bodyPr/>
                <a:p>
                  <a:endParaRPr lang="zh-CN" altLang="en-US"/>
                </a:p>
              </p:txBody>
            </p:sp>
            <p:sp>
              <p:nvSpPr>
                <p:cNvPr id="87048" name="直接连接符 87047"/>
                <p:cNvSpPr/>
                <p:nvPr/>
              </p:nvSpPr>
              <p:spPr>
                <a:xfrm>
                  <a:off x="414" y="3159"/>
                  <a:ext cx="576" cy="576"/>
                </a:xfrm>
                <a:prstGeom prst="line">
                  <a:avLst/>
                </a:prstGeom>
                <a:ln w="28575" cap="flat" cmpd="sng">
                  <a:solidFill>
                    <a:schemeClr val="tx1"/>
                  </a:solidFill>
                  <a:prstDash val="solid"/>
                  <a:headEnd type="none" w="med" len="med"/>
                  <a:tailEnd type="triangle" w="lg" len="med"/>
                </a:ln>
              </p:spPr>
            </p:sp>
            <p:sp>
              <p:nvSpPr>
                <p:cNvPr id="87049" name="直接连接符 87048"/>
                <p:cNvSpPr/>
                <p:nvPr/>
              </p:nvSpPr>
              <p:spPr>
                <a:xfrm>
                  <a:off x="384" y="3168"/>
                  <a:ext cx="0" cy="384"/>
                </a:xfrm>
                <a:prstGeom prst="line">
                  <a:avLst/>
                </a:prstGeom>
                <a:ln w="28575" cap="flat" cmpd="sng">
                  <a:solidFill>
                    <a:schemeClr val="tx1"/>
                  </a:solidFill>
                  <a:prstDash val="dash"/>
                  <a:headEnd type="none" w="med" len="med"/>
                  <a:tailEnd type="none" w="med" len="med"/>
                </a:ln>
              </p:spPr>
            </p:sp>
            <p:sp>
              <p:nvSpPr>
                <p:cNvPr id="87050" name="文本框 87049"/>
                <p:cNvSpPr txBox="1"/>
                <p:nvPr/>
              </p:nvSpPr>
              <p:spPr>
                <a:xfrm>
                  <a:off x="960" y="3552"/>
                  <a:ext cx="288" cy="365"/>
                </a:xfrm>
                <a:prstGeom prst="rect">
                  <a:avLst/>
                </a:prstGeom>
                <a:noFill/>
                <a:ln w="9525">
                  <a:noFill/>
                </a:ln>
              </p:spPr>
              <p:txBody>
                <a:bodyPr>
                  <a:spAutoFit/>
                </a:bodyPr>
                <a:p>
                  <a:pPr>
                    <a:spcBef>
                      <a:spcPct val="50000"/>
                    </a:spcBef>
                  </a:pPr>
                  <a:r>
                    <a:rPr lang="en-US" altLang="zh-CN" sz="3200" b="1">
                      <a:solidFill>
                        <a:srgbClr val="663300"/>
                      </a:solidFill>
                      <a:latin typeface="隶书" panose="02010509060101010101" pitchFamily="49" charset="-122"/>
                      <a:ea typeface="隶书" panose="02010509060101010101" pitchFamily="49" charset="-122"/>
                    </a:rPr>
                    <a:t>v</a:t>
                  </a:r>
                  <a:endParaRPr lang="en-US" altLang="zh-CN" sz="3200" b="1">
                    <a:solidFill>
                      <a:srgbClr val="663300"/>
                    </a:solidFill>
                    <a:latin typeface="隶书" panose="02010509060101010101" pitchFamily="49" charset="-122"/>
                    <a:ea typeface="隶书" panose="02010509060101010101" pitchFamily="49" charset="-122"/>
                  </a:endParaRPr>
                </a:p>
              </p:txBody>
            </p:sp>
          </p:grpSp>
          <p:grpSp>
            <p:nvGrpSpPr>
              <p:cNvPr id="87051" name="组合 87050"/>
              <p:cNvGrpSpPr/>
              <p:nvPr/>
            </p:nvGrpSpPr>
            <p:grpSpPr>
              <a:xfrm>
                <a:off x="356" y="1126"/>
                <a:ext cx="1008" cy="1296"/>
                <a:chOff x="240" y="2688"/>
                <a:chExt cx="1008" cy="1296"/>
              </a:xfrm>
            </p:grpSpPr>
            <p:sp>
              <p:nvSpPr>
                <p:cNvPr id="87052" name="直接连接符 87051"/>
                <p:cNvSpPr/>
                <p:nvPr/>
              </p:nvSpPr>
              <p:spPr>
                <a:xfrm>
                  <a:off x="240" y="2832"/>
                  <a:ext cx="0" cy="1152"/>
                </a:xfrm>
                <a:prstGeom prst="line">
                  <a:avLst/>
                </a:prstGeom>
                <a:ln w="28575" cap="flat" cmpd="sng">
                  <a:solidFill>
                    <a:schemeClr val="tx1"/>
                  </a:solidFill>
                  <a:prstDash val="solid"/>
                  <a:headEnd type="none" w="med" len="med"/>
                  <a:tailEnd type="triangle" w="med" len="med"/>
                </a:ln>
              </p:spPr>
            </p:sp>
            <p:sp>
              <p:nvSpPr>
                <p:cNvPr id="87053" name="直接连接符 87052"/>
                <p:cNvSpPr/>
                <p:nvPr/>
              </p:nvSpPr>
              <p:spPr>
                <a:xfrm>
                  <a:off x="1248" y="2832"/>
                  <a:ext cx="0" cy="1152"/>
                </a:xfrm>
                <a:prstGeom prst="line">
                  <a:avLst/>
                </a:prstGeom>
                <a:ln w="28575" cap="flat" cmpd="sng">
                  <a:solidFill>
                    <a:schemeClr val="tx1"/>
                  </a:solidFill>
                  <a:prstDash val="solid"/>
                  <a:headEnd type="none" w="med" len="med"/>
                  <a:tailEnd type="triangle" w="med" len="med"/>
                </a:ln>
              </p:spPr>
            </p:sp>
            <p:sp>
              <p:nvSpPr>
                <p:cNvPr id="87054" name="直接连接符 87053"/>
                <p:cNvSpPr/>
                <p:nvPr/>
              </p:nvSpPr>
              <p:spPr>
                <a:xfrm>
                  <a:off x="912" y="2832"/>
                  <a:ext cx="0" cy="1152"/>
                </a:xfrm>
                <a:prstGeom prst="line">
                  <a:avLst/>
                </a:prstGeom>
                <a:ln w="28575" cap="flat" cmpd="sng">
                  <a:solidFill>
                    <a:schemeClr val="tx1"/>
                  </a:solidFill>
                  <a:prstDash val="solid"/>
                  <a:headEnd type="none" w="med" len="med"/>
                  <a:tailEnd type="triangle" w="med" len="med"/>
                </a:ln>
              </p:spPr>
            </p:sp>
            <p:sp>
              <p:nvSpPr>
                <p:cNvPr id="87055" name="直接连接符 87054"/>
                <p:cNvSpPr/>
                <p:nvPr/>
              </p:nvSpPr>
              <p:spPr>
                <a:xfrm>
                  <a:off x="576" y="2832"/>
                  <a:ext cx="0" cy="1152"/>
                </a:xfrm>
                <a:prstGeom prst="line">
                  <a:avLst/>
                </a:prstGeom>
                <a:ln w="28575" cap="flat" cmpd="sng">
                  <a:solidFill>
                    <a:schemeClr val="tx1"/>
                  </a:solidFill>
                  <a:prstDash val="solid"/>
                  <a:headEnd type="none" w="med" len="med"/>
                  <a:tailEnd type="triangle" w="med" len="med"/>
                </a:ln>
              </p:spPr>
            </p:sp>
            <p:sp>
              <p:nvSpPr>
                <p:cNvPr id="87056" name="文本框 87055"/>
                <p:cNvSpPr txBox="1"/>
                <p:nvPr/>
              </p:nvSpPr>
              <p:spPr>
                <a:xfrm>
                  <a:off x="624" y="2688"/>
                  <a:ext cx="288" cy="365"/>
                </a:xfrm>
                <a:prstGeom prst="rect">
                  <a:avLst/>
                </a:prstGeom>
                <a:noFill/>
                <a:ln w="9525">
                  <a:noFill/>
                </a:ln>
              </p:spPr>
              <p:txBody>
                <a:bodyPr>
                  <a:spAutoFit/>
                </a:bodyPr>
                <a:p>
                  <a:pPr>
                    <a:spcBef>
                      <a:spcPct val="50000"/>
                    </a:spcBef>
                  </a:pPr>
                  <a:r>
                    <a:rPr lang="en-US" altLang="zh-CN" sz="3200" b="1">
                      <a:solidFill>
                        <a:srgbClr val="663300"/>
                      </a:solidFill>
                      <a:latin typeface="隶书" panose="02010509060101010101" pitchFamily="49" charset="-122"/>
                      <a:ea typeface="隶书" panose="02010509060101010101" pitchFamily="49" charset="-122"/>
                    </a:rPr>
                    <a:t>B</a:t>
                  </a:r>
                  <a:endParaRPr lang="en-US" altLang="zh-CN" sz="3200" b="1">
                    <a:solidFill>
                      <a:srgbClr val="663300"/>
                    </a:solidFill>
                    <a:latin typeface="隶书" panose="02010509060101010101" pitchFamily="49" charset="-122"/>
                    <a:ea typeface="隶书" panose="02010509060101010101" pitchFamily="49" charset="-122"/>
                  </a:endParaRPr>
                </a:p>
              </p:txBody>
            </p:sp>
          </p:grpSp>
        </p:grpSp>
      </p:grpSp>
      <p:grpSp>
        <p:nvGrpSpPr>
          <p:cNvPr id="87057" name="组合 87056"/>
          <p:cNvGrpSpPr/>
          <p:nvPr/>
        </p:nvGrpSpPr>
        <p:grpSpPr>
          <a:xfrm>
            <a:off x="792163" y="2486025"/>
            <a:ext cx="990600" cy="990600"/>
            <a:chOff x="432" y="3360"/>
            <a:chExt cx="624" cy="624"/>
          </a:xfrm>
        </p:grpSpPr>
        <p:sp>
          <p:nvSpPr>
            <p:cNvPr id="87058" name="直接连接符 87057"/>
            <p:cNvSpPr/>
            <p:nvPr/>
          </p:nvSpPr>
          <p:spPr>
            <a:xfrm>
              <a:off x="432" y="3360"/>
              <a:ext cx="624" cy="0"/>
            </a:xfrm>
            <a:prstGeom prst="line">
              <a:avLst/>
            </a:prstGeom>
            <a:ln w="28575" cap="flat" cmpd="sng">
              <a:solidFill>
                <a:srgbClr val="0000FF"/>
              </a:solidFill>
              <a:prstDash val="solid"/>
              <a:headEnd type="none" w="med" len="med"/>
              <a:tailEnd type="triangle" w="lg" len="med"/>
            </a:ln>
          </p:spPr>
        </p:sp>
        <p:sp>
          <p:nvSpPr>
            <p:cNvPr id="87059" name="直接连接符 87058"/>
            <p:cNvSpPr/>
            <p:nvPr/>
          </p:nvSpPr>
          <p:spPr>
            <a:xfrm rot="5400000">
              <a:off x="144" y="3696"/>
              <a:ext cx="576" cy="0"/>
            </a:xfrm>
            <a:prstGeom prst="line">
              <a:avLst/>
            </a:prstGeom>
            <a:ln w="28575" cap="flat" cmpd="sng">
              <a:solidFill>
                <a:srgbClr val="0000FF"/>
              </a:solidFill>
              <a:prstDash val="solid"/>
              <a:headEnd type="none" w="med" len="med"/>
              <a:tailEnd type="triangle" w="lg" len="med"/>
            </a:ln>
          </p:spPr>
        </p:sp>
        <p:sp>
          <p:nvSpPr>
            <p:cNvPr id="87060" name="直接连接符 87059"/>
            <p:cNvSpPr/>
            <p:nvPr/>
          </p:nvSpPr>
          <p:spPr>
            <a:xfrm>
              <a:off x="432" y="3984"/>
              <a:ext cx="576" cy="0"/>
            </a:xfrm>
            <a:prstGeom prst="line">
              <a:avLst/>
            </a:prstGeom>
            <a:ln w="28575" cap="flat" cmpd="sng">
              <a:solidFill>
                <a:srgbClr val="0000CC"/>
              </a:solidFill>
              <a:prstDash val="dash"/>
              <a:headEnd type="none" w="med" len="med"/>
              <a:tailEnd type="none" w="med" len="med"/>
            </a:ln>
          </p:spPr>
        </p:sp>
        <p:sp>
          <p:nvSpPr>
            <p:cNvPr id="87061" name="直接连接符 87060"/>
            <p:cNvSpPr/>
            <p:nvPr/>
          </p:nvSpPr>
          <p:spPr>
            <a:xfrm>
              <a:off x="1056" y="3360"/>
              <a:ext cx="0" cy="624"/>
            </a:xfrm>
            <a:prstGeom prst="line">
              <a:avLst/>
            </a:prstGeom>
            <a:ln w="28575" cap="flat" cmpd="sng">
              <a:solidFill>
                <a:srgbClr val="0000FF"/>
              </a:solidFill>
              <a:prstDash val="dash"/>
              <a:headEnd type="none" w="med" len="med"/>
              <a:tailEnd type="none" w="med" len="med"/>
            </a:ln>
          </p:spPr>
        </p:sp>
      </p:grpSp>
      <p:grpSp>
        <p:nvGrpSpPr>
          <p:cNvPr id="87062" name="组合 87061"/>
          <p:cNvGrpSpPr/>
          <p:nvPr/>
        </p:nvGrpSpPr>
        <p:grpSpPr>
          <a:xfrm>
            <a:off x="1631950" y="2016125"/>
            <a:ext cx="1828800" cy="519113"/>
            <a:chOff x="1028" y="1270"/>
            <a:chExt cx="1152" cy="327"/>
          </a:xfrm>
        </p:grpSpPr>
        <p:sp>
          <p:nvSpPr>
            <p:cNvPr id="87063" name="文本框 87062"/>
            <p:cNvSpPr txBox="1"/>
            <p:nvPr/>
          </p:nvSpPr>
          <p:spPr>
            <a:xfrm>
              <a:off x="1028" y="1270"/>
              <a:ext cx="336" cy="327"/>
            </a:xfrm>
            <a:prstGeom prst="rect">
              <a:avLst/>
            </a:prstGeom>
            <a:noFill/>
            <a:ln w="9525">
              <a:noFill/>
            </a:ln>
          </p:spPr>
          <p:txBody>
            <a:bodyPr>
              <a:spAutoFit/>
            </a:bodyPr>
            <a:p>
              <a:pPr>
                <a:spcBef>
                  <a:spcPct val="50000"/>
                </a:spcBef>
              </a:pPr>
              <a:r>
                <a:rPr lang="en-US" altLang="zh-CN" sz="2800" b="1">
                  <a:solidFill>
                    <a:srgbClr val="0000CC"/>
                  </a:solidFill>
                  <a:latin typeface="隶书" panose="02010509060101010101" pitchFamily="49" charset="-122"/>
                  <a:ea typeface="隶书" panose="02010509060101010101" pitchFamily="49" charset="-122"/>
                </a:rPr>
                <a:t>V</a:t>
              </a:r>
              <a:r>
                <a:rPr lang="en-US" altLang="zh-CN" sz="2000" b="1">
                  <a:solidFill>
                    <a:srgbClr val="0000CC"/>
                  </a:solidFill>
                  <a:latin typeface="隶书" panose="02010509060101010101" pitchFamily="49" charset="-122"/>
                  <a:ea typeface="隶书" panose="02010509060101010101" pitchFamily="49" charset="-122"/>
                </a:rPr>
                <a:t>1</a:t>
              </a:r>
              <a:endParaRPr lang="en-US" altLang="zh-CN" sz="2000" b="1">
                <a:solidFill>
                  <a:srgbClr val="0000CC"/>
                </a:solidFill>
                <a:latin typeface="隶书" panose="02010509060101010101" pitchFamily="49" charset="-122"/>
                <a:ea typeface="隶书" panose="02010509060101010101" pitchFamily="49" charset="-122"/>
              </a:endParaRPr>
            </a:p>
          </p:txBody>
        </p:sp>
        <p:sp>
          <p:nvSpPr>
            <p:cNvPr id="87064" name="文本框 87063"/>
            <p:cNvSpPr txBox="1"/>
            <p:nvPr/>
          </p:nvSpPr>
          <p:spPr>
            <a:xfrm>
              <a:off x="1220" y="1270"/>
              <a:ext cx="960" cy="327"/>
            </a:xfrm>
            <a:prstGeom prst="rect">
              <a:avLst/>
            </a:prstGeom>
            <a:noFill/>
            <a:ln w="9525">
              <a:noFill/>
            </a:ln>
          </p:spPr>
          <p:txBody>
            <a:bodyPr>
              <a:spAutoFit/>
            </a:bodyPr>
            <a:p>
              <a:pPr>
                <a:spcBef>
                  <a:spcPct val="50000"/>
                </a:spcBef>
              </a:pPr>
              <a:r>
                <a:rPr lang="en-US" altLang="zh-CN" sz="2800" b="1" err="1">
                  <a:solidFill>
                    <a:srgbClr val="0000CC"/>
                  </a:solidFill>
                  <a:latin typeface="隶书" panose="02010509060101010101" pitchFamily="49" charset="-122"/>
                  <a:ea typeface="隶书" panose="02010509060101010101" pitchFamily="49" charset="-122"/>
                </a:rPr>
                <a:t>=Vsin</a:t>
              </a:r>
              <a:r>
                <a:rPr lang="en-US" altLang="zh-CN" sz="2800" b="1" err="1">
                  <a:solidFill>
                    <a:srgbClr val="0000CC"/>
                  </a:solidFill>
                  <a:latin typeface="Arial" panose="020B0604020202020204" pitchFamily="34" charset="0"/>
                </a:rPr>
                <a:t>θ</a:t>
              </a:r>
              <a:r>
                <a:rPr lang="en-US" altLang="zh-CN" sz="2800" b="1">
                  <a:solidFill>
                    <a:srgbClr val="0000CC"/>
                  </a:solidFill>
                  <a:latin typeface="Arial" panose="020B0604020202020204" pitchFamily="34" charset="0"/>
                </a:rPr>
                <a:t> </a:t>
              </a:r>
              <a:endParaRPr lang="en-US" altLang="zh-CN" sz="2800" b="1">
                <a:solidFill>
                  <a:srgbClr val="0000CC"/>
                </a:solidFill>
                <a:latin typeface="Arial" panose="020B0604020202020204" pitchFamily="34" charset="0"/>
              </a:endParaRPr>
            </a:p>
          </p:txBody>
        </p:sp>
      </p:grpSp>
      <p:grpSp>
        <p:nvGrpSpPr>
          <p:cNvPr id="87065" name="组合 87064"/>
          <p:cNvGrpSpPr/>
          <p:nvPr/>
        </p:nvGrpSpPr>
        <p:grpSpPr>
          <a:xfrm>
            <a:off x="549275" y="3449638"/>
            <a:ext cx="1920875" cy="547687"/>
            <a:chOff x="346" y="2173"/>
            <a:chExt cx="1210" cy="345"/>
          </a:xfrm>
        </p:grpSpPr>
        <p:sp>
          <p:nvSpPr>
            <p:cNvPr id="87066" name="文本框 87065"/>
            <p:cNvSpPr txBox="1"/>
            <p:nvPr/>
          </p:nvSpPr>
          <p:spPr>
            <a:xfrm>
              <a:off x="346" y="2173"/>
              <a:ext cx="336" cy="327"/>
            </a:xfrm>
            <a:prstGeom prst="rect">
              <a:avLst/>
            </a:prstGeom>
            <a:noFill/>
            <a:ln w="9525">
              <a:noFill/>
            </a:ln>
          </p:spPr>
          <p:txBody>
            <a:bodyPr>
              <a:spAutoFit/>
            </a:bodyPr>
            <a:p>
              <a:pPr>
                <a:spcBef>
                  <a:spcPct val="50000"/>
                </a:spcBef>
              </a:pPr>
              <a:r>
                <a:rPr lang="en-US" altLang="zh-CN" sz="2800" b="1">
                  <a:solidFill>
                    <a:srgbClr val="0000CC"/>
                  </a:solidFill>
                  <a:latin typeface="隶书" panose="02010509060101010101" pitchFamily="49" charset="-122"/>
                  <a:ea typeface="隶书" panose="02010509060101010101" pitchFamily="49" charset="-122"/>
                </a:rPr>
                <a:t>V</a:t>
              </a:r>
              <a:r>
                <a:rPr lang="en-US" altLang="zh-CN" sz="2000" b="1">
                  <a:solidFill>
                    <a:srgbClr val="0000CC"/>
                  </a:solidFill>
                  <a:latin typeface="隶书" panose="02010509060101010101" pitchFamily="49" charset="-122"/>
                  <a:ea typeface="隶书" panose="02010509060101010101" pitchFamily="49" charset="-122"/>
                </a:rPr>
                <a:t>2</a:t>
              </a:r>
              <a:endParaRPr lang="en-US" altLang="zh-CN" sz="2000" b="1">
                <a:solidFill>
                  <a:srgbClr val="0000CC"/>
                </a:solidFill>
                <a:latin typeface="隶书" panose="02010509060101010101" pitchFamily="49" charset="-122"/>
                <a:ea typeface="隶书" panose="02010509060101010101" pitchFamily="49" charset="-122"/>
              </a:endParaRPr>
            </a:p>
          </p:txBody>
        </p:sp>
        <p:sp>
          <p:nvSpPr>
            <p:cNvPr id="87067" name="文本框 87066"/>
            <p:cNvSpPr txBox="1"/>
            <p:nvPr/>
          </p:nvSpPr>
          <p:spPr>
            <a:xfrm>
              <a:off x="596" y="2191"/>
              <a:ext cx="960" cy="327"/>
            </a:xfrm>
            <a:prstGeom prst="rect">
              <a:avLst/>
            </a:prstGeom>
            <a:noFill/>
            <a:ln w="9525">
              <a:noFill/>
            </a:ln>
          </p:spPr>
          <p:txBody>
            <a:bodyPr>
              <a:spAutoFit/>
            </a:bodyPr>
            <a:p>
              <a:pPr>
                <a:spcBef>
                  <a:spcPct val="50000"/>
                </a:spcBef>
              </a:pPr>
              <a:r>
                <a:rPr lang="en-US" altLang="zh-CN" sz="2800" b="1" err="1">
                  <a:solidFill>
                    <a:srgbClr val="0000CC"/>
                  </a:solidFill>
                  <a:latin typeface="隶书" panose="02010509060101010101" pitchFamily="49" charset="-122"/>
                  <a:ea typeface="隶书" panose="02010509060101010101" pitchFamily="49" charset="-122"/>
                </a:rPr>
                <a:t>=Vcos</a:t>
              </a:r>
              <a:r>
                <a:rPr lang="en-US" altLang="zh-CN" sz="2800" b="1" err="1">
                  <a:solidFill>
                    <a:srgbClr val="0000CC"/>
                  </a:solidFill>
                  <a:latin typeface="Arial" panose="020B0604020202020204" pitchFamily="34" charset="0"/>
                </a:rPr>
                <a:t>θ</a:t>
              </a:r>
              <a:r>
                <a:rPr lang="en-US" altLang="zh-CN" sz="2800" b="1">
                  <a:solidFill>
                    <a:srgbClr val="0000CC"/>
                  </a:solidFill>
                  <a:latin typeface="Arial" panose="020B0604020202020204" pitchFamily="34" charset="0"/>
                </a:rPr>
                <a:t> </a:t>
              </a:r>
              <a:endParaRPr lang="en-US" altLang="zh-CN" sz="2800" b="1">
                <a:solidFill>
                  <a:srgbClr val="0000CC"/>
                </a:solidFill>
                <a:latin typeface="Arial" panose="020B0604020202020204" pitchFamily="34" charset="0"/>
              </a:endParaRPr>
            </a:p>
          </p:txBody>
        </p:sp>
      </p:grpSp>
      <p:graphicFrame>
        <p:nvGraphicFramePr>
          <p:cNvPr id="87068" name="对象 87067"/>
          <p:cNvGraphicFramePr/>
          <p:nvPr/>
        </p:nvGraphicFramePr>
        <p:xfrm>
          <a:off x="4110038" y="3084513"/>
          <a:ext cx="3497262" cy="541337"/>
        </p:xfrm>
        <a:graphic>
          <a:graphicData uri="http://schemas.openxmlformats.org/presentationml/2006/ole">
            <mc:AlternateContent xmlns:mc="http://schemas.openxmlformats.org/markup-compatibility/2006">
              <mc:Choice xmlns:v="urn:schemas-microsoft-com:vml" Requires="v">
                <p:oleObj spid="_x0000_s3094" name="" r:id="rId3" imgW="1382395" imgH="215900" progId="Equation.DSMT4">
                  <p:embed/>
                </p:oleObj>
              </mc:Choice>
              <mc:Fallback>
                <p:oleObj name="" r:id="rId3" imgW="1382395" imgH="215900" progId="Equation.DSMT4">
                  <p:embed/>
                  <p:pic>
                    <p:nvPicPr>
                      <p:cNvPr id="0" name="图片 3093"/>
                      <p:cNvPicPr/>
                      <p:nvPr/>
                    </p:nvPicPr>
                    <p:blipFill>
                      <a:blip r:embed="rId4"/>
                      <a:stretch>
                        <a:fillRect/>
                      </a:stretch>
                    </p:blipFill>
                    <p:spPr>
                      <a:xfrm>
                        <a:off x="4110038" y="3084513"/>
                        <a:ext cx="3497262" cy="541337"/>
                      </a:xfrm>
                      <a:prstGeom prst="rect">
                        <a:avLst/>
                      </a:prstGeom>
                      <a:solidFill>
                        <a:srgbClr val="C0C0C0"/>
                      </a:solidFill>
                      <a:ln w="38100">
                        <a:noFill/>
                        <a:miter/>
                      </a:ln>
                    </p:spPr>
                  </p:pic>
                </p:oleObj>
              </mc:Fallback>
            </mc:AlternateContent>
          </a:graphicData>
        </a:graphic>
      </p:graphicFrame>
      <p:sp>
        <p:nvSpPr>
          <p:cNvPr id="87069" name="文本框 87068"/>
          <p:cNvSpPr txBox="1"/>
          <p:nvPr/>
        </p:nvSpPr>
        <p:spPr>
          <a:xfrm>
            <a:off x="4160838" y="3849688"/>
            <a:ext cx="3733800" cy="579437"/>
          </a:xfrm>
          <a:prstGeom prst="rect">
            <a:avLst/>
          </a:prstGeom>
          <a:noFill/>
          <a:ln w="9525">
            <a:noFill/>
          </a:ln>
        </p:spPr>
        <p:txBody>
          <a:bodyPr>
            <a:spAutoFit/>
          </a:bodyPr>
          <a:p>
            <a:pPr>
              <a:spcBef>
                <a:spcPct val="50000"/>
              </a:spcBef>
            </a:pPr>
            <a:r>
              <a:rPr lang="zh-CN" altLang="en-US" sz="3200" b="1" dirty="0">
                <a:solidFill>
                  <a:srgbClr val="0000CC"/>
                </a:solidFill>
                <a:latin typeface="隶书" panose="02010509060101010101" pitchFamily="49" charset="-122"/>
                <a:ea typeface="隶书" panose="02010509060101010101" pitchFamily="49" charset="-122"/>
              </a:rPr>
              <a:t>（</a:t>
            </a:r>
            <a:r>
              <a:rPr lang="en-US" altLang="zh-CN" sz="3200" b="1" dirty="0">
                <a:solidFill>
                  <a:srgbClr val="0000CC"/>
                </a:solidFill>
                <a:latin typeface="隶书" panose="02010509060101010101" pitchFamily="49" charset="-122"/>
                <a:ea typeface="隶书" panose="02010509060101010101" pitchFamily="49" charset="-122"/>
              </a:rPr>
              <a:t>θ</a:t>
            </a:r>
            <a:r>
              <a:rPr lang="zh-CN" altLang="en-US" sz="3200" b="1" dirty="0">
                <a:solidFill>
                  <a:srgbClr val="0000CC"/>
                </a:solidFill>
                <a:latin typeface="隶书" panose="02010509060101010101" pitchFamily="49" charset="-122"/>
                <a:ea typeface="隶书" panose="02010509060101010101" pitchFamily="49" charset="-122"/>
              </a:rPr>
              <a:t>为</a:t>
            </a:r>
            <a:r>
              <a:rPr lang="en-US" altLang="zh-CN" sz="3200" b="1" dirty="0">
                <a:solidFill>
                  <a:srgbClr val="0000CC"/>
                </a:solidFill>
                <a:latin typeface="隶书" panose="02010509060101010101" pitchFamily="49" charset="-122"/>
                <a:ea typeface="隶书" panose="02010509060101010101" pitchFamily="49" charset="-122"/>
              </a:rPr>
              <a:t>v</a:t>
            </a:r>
            <a:r>
              <a:rPr lang="zh-CN" altLang="en-US" sz="3200" b="1" dirty="0">
                <a:solidFill>
                  <a:srgbClr val="0000CC"/>
                </a:solidFill>
                <a:latin typeface="隶书" panose="02010509060101010101" pitchFamily="49" charset="-122"/>
                <a:ea typeface="隶书" panose="02010509060101010101" pitchFamily="49" charset="-122"/>
              </a:rPr>
              <a:t>与</a:t>
            </a:r>
            <a:r>
              <a:rPr lang="en-US" altLang="zh-CN" sz="3200" b="1" dirty="0">
                <a:solidFill>
                  <a:srgbClr val="0000CC"/>
                </a:solidFill>
                <a:latin typeface="隶书" panose="02010509060101010101" pitchFamily="49" charset="-122"/>
                <a:ea typeface="隶书" panose="02010509060101010101" pitchFamily="49" charset="-122"/>
              </a:rPr>
              <a:t>B</a:t>
            </a:r>
            <a:r>
              <a:rPr lang="zh-CN" altLang="en-US" sz="3200" b="1" dirty="0">
                <a:solidFill>
                  <a:srgbClr val="0000CC"/>
                </a:solidFill>
                <a:latin typeface="隶书" panose="02010509060101010101" pitchFamily="49" charset="-122"/>
                <a:ea typeface="隶书" panose="02010509060101010101" pitchFamily="49" charset="-122"/>
              </a:rPr>
              <a:t>夹角） </a:t>
            </a:r>
            <a:endParaRPr lang="zh-CN" altLang="en-US" sz="3200" b="1" dirty="0">
              <a:solidFill>
                <a:srgbClr val="0000CC"/>
              </a:solidFill>
              <a:latin typeface="隶书" panose="02010509060101010101" pitchFamily="49" charset="-122"/>
              <a:ea typeface="隶书" panose="02010509060101010101" pitchFamily="49" charset="-122"/>
            </a:endParaRPr>
          </a:p>
        </p:txBody>
      </p:sp>
      <p:graphicFrame>
        <p:nvGraphicFramePr>
          <p:cNvPr id="87070" name="对象 87069"/>
          <p:cNvGraphicFramePr/>
          <p:nvPr/>
        </p:nvGraphicFramePr>
        <p:xfrm>
          <a:off x="5691188" y="1881188"/>
          <a:ext cx="1571625" cy="1017587"/>
        </p:xfrm>
        <a:graphic>
          <a:graphicData uri="http://schemas.openxmlformats.org/presentationml/2006/ole">
            <mc:AlternateContent xmlns:mc="http://schemas.openxmlformats.org/markup-compatibility/2006">
              <mc:Choice xmlns:v="urn:schemas-microsoft-com:vml" Requires="v">
                <p:oleObj spid="_x0000_s3095" name="" r:id="rId5" imgW="621665" imgH="405765" progId="Equation.3">
                  <p:embed/>
                </p:oleObj>
              </mc:Choice>
              <mc:Fallback>
                <p:oleObj name="" r:id="rId5" imgW="621665" imgH="405765" progId="Equation.3">
                  <p:embed/>
                  <p:pic>
                    <p:nvPicPr>
                      <p:cNvPr id="0" name="图片 3094"/>
                      <p:cNvPicPr/>
                      <p:nvPr/>
                    </p:nvPicPr>
                    <p:blipFill>
                      <a:blip r:embed="rId6"/>
                      <a:stretch>
                        <a:fillRect/>
                      </a:stretch>
                    </p:blipFill>
                    <p:spPr>
                      <a:xfrm>
                        <a:off x="5691188" y="1881188"/>
                        <a:ext cx="1571625" cy="1017587"/>
                      </a:xfrm>
                      <a:prstGeom prst="rect">
                        <a:avLst/>
                      </a:prstGeom>
                      <a:noFill/>
                      <a:ln w="38100">
                        <a:noFill/>
                        <a:miter/>
                      </a:ln>
                    </p:spPr>
                  </p:pic>
                </p:oleObj>
              </mc:Fallback>
            </mc:AlternateContent>
          </a:graphicData>
        </a:graphic>
      </p:graphicFrame>
      <p:sp>
        <p:nvSpPr>
          <p:cNvPr id="87071" name="矩形 87070"/>
          <p:cNvSpPr/>
          <p:nvPr/>
        </p:nvSpPr>
        <p:spPr>
          <a:xfrm>
            <a:off x="94615" y="1330325"/>
            <a:ext cx="8763000" cy="457200"/>
          </a:xfrm>
          <a:prstGeom prst="rect">
            <a:avLst/>
          </a:prstGeom>
          <a:noFill/>
          <a:ln w="9525">
            <a:noFill/>
          </a:ln>
        </p:spPr>
        <p:txBody>
          <a:bodyPr wrap="none" anchor="t">
            <a:spAutoFit/>
          </a:bodyPr>
          <a:p>
            <a:r>
              <a:rPr lang="zh-CN" altLang="en-US" sz="2400" b="1" dirty="0">
                <a:solidFill>
                  <a:schemeClr val="tx2"/>
                </a:solidFill>
                <a:latin typeface="Arial" panose="020B0604020202020204" pitchFamily="34" charset="0"/>
                <a:ea typeface="黑体" panose="02010609060101010101" pitchFamily="49" charset="-122"/>
              </a:rPr>
              <a:t>（若导线运动方向与导线本身垂直，但跟磁感强度方向有夹角）</a:t>
            </a:r>
            <a:endParaRPr lang="zh-CN" altLang="en-US" sz="2400" b="1" dirty="0">
              <a:solidFill>
                <a:schemeClr val="tx2"/>
              </a:solidFill>
              <a:latin typeface="Arial" panose="020B0604020202020204" pitchFamily="34" charset="0"/>
              <a:ea typeface="黑体" panose="02010609060101010101" pitchFamily="49" charset="-122"/>
            </a:endParaRPr>
          </a:p>
        </p:txBody>
      </p:sp>
      <p:sp>
        <p:nvSpPr>
          <p:cNvPr id="87072" name="文本框 87071"/>
          <p:cNvSpPr txBox="1"/>
          <p:nvPr/>
        </p:nvSpPr>
        <p:spPr>
          <a:xfrm>
            <a:off x="641350" y="4125913"/>
            <a:ext cx="1593850" cy="519112"/>
          </a:xfrm>
          <a:prstGeom prst="rect">
            <a:avLst/>
          </a:prstGeom>
          <a:noFill/>
          <a:ln w="9525">
            <a:noFill/>
          </a:ln>
        </p:spPr>
        <p:txBody>
          <a:bodyPr>
            <a:spAutoFit/>
          </a:bodyPr>
          <a:p>
            <a:pPr>
              <a:spcBef>
                <a:spcPct val="50000"/>
              </a:spcBef>
            </a:pPr>
            <a:r>
              <a:rPr lang="zh-CN" altLang="en-US" sz="2800" b="1" dirty="0">
                <a:latin typeface="Arial" panose="020B0604020202020204" pitchFamily="34" charset="0"/>
              </a:rPr>
              <a:t>说明：</a:t>
            </a:r>
            <a:endParaRPr lang="zh-CN" altLang="en-US" sz="2800" b="1" dirty="0">
              <a:latin typeface="Arial" panose="020B0604020202020204" pitchFamily="34" charset="0"/>
            </a:endParaRPr>
          </a:p>
        </p:txBody>
      </p:sp>
      <p:sp>
        <p:nvSpPr>
          <p:cNvPr id="87073" name="文本框 87072"/>
          <p:cNvSpPr txBox="1"/>
          <p:nvPr/>
        </p:nvSpPr>
        <p:spPr>
          <a:xfrm>
            <a:off x="1612900" y="4644708"/>
            <a:ext cx="6804025" cy="519112"/>
          </a:xfrm>
          <a:prstGeom prst="rect">
            <a:avLst/>
          </a:prstGeom>
          <a:noFill/>
          <a:ln w="9525">
            <a:noFill/>
          </a:ln>
        </p:spPr>
        <p:txBody>
          <a:bodyPr>
            <a:spAutoFit/>
          </a:bodyPr>
          <a:p>
            <a:pPr>
              <a:spcBef>
                <a:spcPct val="50000"/>
              </a:spcBef>
            </a:pPr>
            <a:r>
              <a:rPr lang="en-US" altLang="zh-CN" sz="2800" b="1" dirty="0">
                <a:latin typeface="宋体" panose="02010600030101010101" pitchFamily="2" charset="-122"/>
              </a:rPr>
              <a:t>1</a:t>
            </a:r>
            <a:r>
              <a:rPr lang="zh-CN" altLang="en-US" sz="2800" b="1" dirty="0">
                <a:latin typeface="宋体" panose="02010600030101010101" pitchFamily="2" charset="-122"/>
              </a:rPr>
              <a:t>、导线运动方向和磁感线平行时，</a:t>
            </a:r>
            <a:r>
              <a:rPr lang="en-US" altLang="zh-CN" sz="2800" b="1">
                <a:latin typeface="宋体" panose="02010600030101010101" pitchFamily="2" charset="-122"/>
              </a:rPr>
              <a:t>E=0</a:t>
            </a:r>
            <a:endParaRPr lang="en-US" altLang="zh-CN" sz="2800" b="1">
              <a:latin typeface="宋体" panose="02010600030101010101" pitchFamily="2" charset="-122"/>
            </a:endParaRPr>
          </a:p>
        </p:txBody>
      </p:sp>
      <p:sp>
        <p:nvSpPr>
          <p:cNvPr id="87074" name="文本框 87073"/>
          <p:cNvSpPr txBox="1"/>
          <p:nvPr/>
        </p:nvSpPr>
        <p:spPr>
          <a:xfrm>
            <a:off x="1631950" y="5226368"/>
            <a:ext cx="7126288" cy="946150"/>
          </a:xfrm>
          <a:prstGeom prst="rect">
            <a:avLst/>
          </a:prstGeom>
          <a:noFill/>
          <a:ln w="9525">
            <a:noFill/>
          </a:ln>
        </p:spPr>
        <p:txBody>
          <a:bodyPr>
            <a:spAutoFit/>
          </a:bodyPr>
          <a:p>
            <a:pPr>
              <a:spcBef>
                <a:spcPct val="50000"/>
              </a:spcBef>
            </a:pPr>
            <a:r>
              <a:rPr lang="en-US" altLang="zh-CN" sz="2800" b="1" dirty="0">
                <a:latin typeface="宋体" panose="02010600030101010101" pitchFamily="2" charset="-122"/>
              </a:rPr>
              <a:t>2</a:t>
            </a:r>
            <a:r>
              <a:rPr lang="zh-CN" altLang="en-US" sz="2800" b="1" dirty="0">
                <a:latin typeface="宋体" panose="02010600030101010101" pitchFamily="2" charset="-122"/>
              </a:rPr>
              <a:t>、速度</a:t>
            </a:r>
            <a:r>
              <a:rPr lang="en-US" altLang="zh-CN" sz="2800" b="1" dirty="0">
                <a:latin typeface="宋体" panose="02010600030101010101" pitchFamily="2" charset="-122"/>
              </a:rPr>
              <a:t>V</a:t>
            </a:r>
            <a:r>
              <a:rPr lang="zh-CN" altLang="en-US" sz="2800" b="1" dirty="0">
                <a:latin typeface="宋体" panose="02010600030101010101" pitchFamily="2" charset="-122"/>
              </a:rPr>
              <a:t>为平均值（瞬时值），</a:t>
            </a:r>
            <a:r>
              <a:rPr lang="en-US" altLang="zh-CN" sz="2800" b="1" dirty="0">
                <a:latin typeface="宋体" panose="02010600030101010101" pitchFamily="2" charset="-122"/>
              </a:rPr>
              <a:t>E</a:t>
            </a:r>
            <a:r>
              <a:rPr lang="zh-CN" altLang="en-US" sz="2800" b="1" dirty="0">
                <a:latin typeface="宋体" panose="02010600030101010101" pitchFamily="2" charset="-122"/>
              </a:rPr>
              <a:t>就为平均值（瞬时值）</a:t>
            </a:r>
            <a:endParaRPr lang="zh-CN" altLang="en-US" sz="2800" b="1" dirty="0">
              <a:latin typeface="宋体" panose="02010600030101010101" pitchFamily="2" charset="-122"/>
            </a:endParaRPr>
          </a:p>
        </p:txBody>
      </p:sp>
      <p:sp>
        <p:nvSpPr>
          <p:cNvPr id="87075" name="文本框 87074"/>
          <p:cNvSpPr txBox="1"/>
          <p:nvPr/>
        </p:nvSpPr>
        <p:spPr>
          <a:xfrm>
            <a:off x="249555" y="618490"/>
            <a:ext cx="3657600" cy="519113"/>
          </a:xfrm>
          <a:prstGeom prst="rect">
            <a:avLst/>
          </a:prstGeom>
          <a:solidFill>
            <a:srgbClr val="FFFF66"/>
          </a:solidFill>
          <a:ln w="9525">
            <a:noFill/>
          </a:ln>
        </p:spPr>
        <p:txBody>
          <a:bodyPr>
            <a:spAutoFit/>
          </a:bodyPr>
          <a:p>
            <a:pPr>
              <a:spcBef>
                <a:spcPct val="50000"/>
              </a:spcBef>
            </a:pPr>
            <a:r>
              <a:rPr lang="zh-CN" altLang="en-US" sz="2800" b="1" dirty="0">
                <a:latin typeface="Arial" panose="020B0604020202020204" pitchFamily="34" charset="0"/>
                <a:ea typeface="楷体_GB2312" pitchFamily="49" charset="-122"/>
              </a:rPr>
              <a:t>思考</a:t>
            </a:r>
            <a:r>
              <a:rPr lang="en-US" altLang="zh-CN" sz="2800" b="1" dirty="0">
                <a:latin typeface="Arial" panose="020B0604020202020204" pitchFamily="34" charset="0"/>
                <a:ea typeface="楷体_GB2312" pitchFamily="49" charset="-122"/>
              </a:rPr>
              <a:t>1</a:t>
            </a:r>
            <a:r>
              <a:rPr lang="zh-CN" altLang="en-US" sz="2800" b="1" dirty="0">
                <a:latin typeface="Arial" panose="020B0604020202020204" pitchFamily="34" charset="0"/>
                <a:ea typeface="楷体_GB2312" pitchFamily="49" charset="-122"/>
              </a:rPr>
              <a:t>： </a:t>
            </a:r>
            <a:r>
              <a:rPr lang="en-US" altLang="zh-CN" sz="2800" b="1" dirty="0">
                <a:latin typeface="Arial" panose="020B0604020202020204" pitchFamily="34" charset="0"/>
                <a:ea typeface="楷体_GB2312" pitchFamily="49" charset="-122"/>
              </a:rPr>
              <a:t>V</a:t>
            </a:r>
            <a:r>
              <a:rPr lang="zh-CN" altLang="en-US" sz="2800" b="1" dirty="0">
                <a:latin typeface="Arial" panose="020B0604020202020204" pitchFamily="34" charset="0"/>
                <a:ea typeface="楷体_GB2312" pitchFamily="49" charset="-122"/>
              </a:rPr>
              <a:t>与</a:t>
            </a:r>
            <a:r>
              <a:rPr lang="en-US" altLang="zh-CN" sz="2800" b="1" dirty="0">
                <a:latin typeface="Arial" panose="020B0604020202020204" pitchFamily="34" charset="0"/>
                <a:ea typeface="楷体_GB2312" pitchFamily="49" charset="-122"/>
              </a:rPr>
              <a:t>B</a:t>
            </a:r>
            <a:r>
              <a:rPr lang="zh-CN" altLang="en-US" sz="2800" b="1" dirty="0">
                <a:latin typeface="Arial" panose="020B0604020202020204" pitchFamily="34" charset="0"/>
                <a:ea typeface="楷体_GB2312" pitchFamily="49" charset="-122"/>
              </a:rPr>
              <a:t>不垂直</a:t>
            </a:r>
            <a:endParaRPr lang="zh-CN" altLang="en-US" sz="2800" b="1" dirty="0">
              <a:latin typeface="Arial" panose="020B0604020202020204" pitchFamily="34"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870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70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70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87062"/>
                                        </p:tgtEl>
                                        <p:attrNameLst>
                                          <p:attrName>style.visibility</p:attrName>
                                        </p:attrNameLst>
                                      </p:cBhvr>
                                      <p:to>
                                        <p:strVal val="visible"/>
                                      </p:to>
                                    </p:set>
                                    <p:animEffect transition="in" filter="wipe(left)">
                                      <p:cBhvr>
                                        <p:cTn id="19" dur="500"/>
                                        <p:tgtEl>
                                          <p:spTgt spid="870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87065"/>
                                        </p:tgtEl>
                                        <p:attrNameLst>
                                          <p:attrName>style.visibility</p:attrName>
                                        </p:attrNameLst>
                                      </p:cBhvr>
                                      <p:to>
                                        <p:strVal val="visible"/>
                                      </p:to>
                                    </p:set>
                                    <p:animEffect transition="in" filter="wipe(left)">
                                      <p:cBhvr>
                                        <p:cTn id="24" dur="500"/>
                                        <p:tgtEl>
                                          <p:spTgt spid="8706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87042"/>
                                        </p:tgtEl>
                                        <p:attrNameLst>
                                          <p:attrName>style.visibility</p:attrName>
                                        </p:attrNameLst>
                                      </p:cBhvr>
                                      <p:to>
                                        <p:strVal val="visible"/>
                                      </p:to>
                                    </p:set>
                                    <p:animEffect transition="in" filter="wipe(left)">
                                      <p:cBhvr>
                                        <p:cTn id="29" dur="500"/>
                                        <p:tgtEl>
                                          <p:spTgt spid="8704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87070"/>
                                        </p:tgtEl>
                                        <p:attrNameLst>
                                          <p:attrName>style.visibility</p:attrName>
                                        </p:attrNameLst>
                                      </p:cBhvr>
                                      <p:to>
                                        <p:strVal val="visible"/>
                                      </p:to>
                                    </p:set>
                                    <p:animEffect transition="in" filter="wipe(left)">
                                      <p:cBhvr>
                                        <p:cTn id="34" dur="500"/>
                                        <p:tgtEl>
                                          <p:spTgt spid="8707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87068"/>
                                        </p:tgtEl>
                                        <p:attrNameLst>
                                          <p:attrName>style.visibility</p:attrName>
                                        </p:attrNameLst>
                                      </p:cBhvr>
                                      <p:to>
                                        <p:strVal val="visible"/>
                                      </p:to>
                                    </p:set>
                                    <p:animEffect transition="in" filter="wipe(left)">
                                      <p:cBhvr>
                                        <p:cTn id="39" dur="500"/>
                                        <p:tgtEl>
                                          <p:spTgt spid="8706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87069"/>
                                        </p:tgtEl>
                                        <p:attrNameLst>
                                          <p:attrName>style.visibility</p:attrName>
                                        </p:attrNameLst>
                                      </p:cBhvr>
                                      <p:to>
                                        <p:strVal val="visible"/>
                                      </p:to>
                                    </p:set>
                                    <p:animEffect transition="in" filter="wipe(left)">
                                      <p:cBhvr>
                                        <p:cTn id="44" dur="500"/>
                                        <p:tgtEl>
                                          <p:spTgt spid="8706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87072"/>
                                        </p:tgtEl>
                                        <p:attrNameLst>
                                          <p:attrName>style.visibility</p:attrName>
                                        </p:attrNameLst>
                                      </p:cBhvr>
                                      <p:to>
                                        <p:strVal val="visible"/>
                                      </p:to>
                                    </p:set>
                                    <p:animEffect transition="in" filter="blinds(horizontal)">
                                      <p:cBhvr>
                                        <p:cTn id="49" dur="500"/>
                                        <p:tgtEl>
                                          <p:spTgt spid="8707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87073"/>
                                        </p:tgtEl>
                                        <p:attrNameLst>
                                          <p:attrName>style.visibility</p:attrName>
                                        </p:attrNameLst>
                                      </p:cBhvr>
                                      <p:to>
                                        <p:strVal val="visible"/>
                                      </p:to>
                                    </p:set>
                                    <p:animEffect transition="in" filter="blinds(horizontal)">
                                      <p:cBhvr>
                                        <p:cTn id="54" dur="500"/>
                                        <p:tgtEl>
                                          <p:spTgt spid="87073"/>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87074"/>
                                        </p:tgtEl>
                                        <p:attrNameLst>
                                          <p:attrName>style.visibility</p:attrName>
                                        </p:attrNameLst>
                                      </p:cBhvr>
                                      <p:to>
                                        <p:strVal val="visible"/>
                                      </p:to>
                                    </p:set>
                                    <p:animEffect transition="in" filter="blinds(horizontal)">
                                      <p:cBhvr>
                                        <p:cTn id="59" dur="500"/>
                                        <p:tgtEl>
                                          <p:spTgt spid="87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69" grpId="0"/>
      <p:bldP spid="87071" grpId="0"/>
      <p:bldP spid="87072" grpId="0"/>
      <p:bldP spid="87073" grpId="0"/>
      <p:bldP spid="870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6" name="文本框 88065"/>
          <p:cNvSpPr txBox="1"/>
          <p:nvPr/>
        </p:nvSpPr>
        <p:spPr>
          <a:xfrm>
            <a:off x="282893" y="1102043"/>
            <a:ext cx="8577262" cy="1692275"/>
          </a:xfrm>
          <a:prstGeom prst="rect">
            <a:avLst/>
          </a:prstGeom>
          <a:noFill/>
          <a:ln w="9525">
            <a:noFill/>
          </a:ln>
        </p:spPr>
        <p:txBody>
          <a:bodyPr>
            <a:spAutoFit/>
          </a:bodyPr>
          <a:p>
            <a:pPr>
              <a:lnSpc>
                <a:spcPct val="125000"/>
              </a:lnSpc>
              <a:spcBef>
                <a:spcPct val="50000"/>
              </a:spcBef>
            </a:pPr>
            <a:r>
              <a:rPr lang="zh-CN" altLang="en-US" sz="2800" b="1" dirty="0">
                <a:solidFill>
                  <a:srgbClr val="000000"/>
                </a:solidFill>
                <a:latin typeface="宋体" panose="02010600030101010101" pitchFamily="2" charset="-122"/>
              </a:rPr>
              <a:t>如图，匀强磁场的磁感应强度为</a:t>
            </a:r>
            <a:r>
              <a:rPr lang="en-US" altLang="zh-CN" sz="2800" b="1" dirty="0">
                <a:solidFill>
                  <a:srgbClr val="000000"/>
                </a:solidFill>
                <a:latin typeface="宋体" panose="02010600030101010101" pitchFamily="2" charset="-122"/>
              </a:rPr>
              <a:t>B</a:t>
            </a:r>
            <a:r>
              <a:rPr lang="zh-CN" altLang="en-US" sz="2800" b="1" dirty="0">
                <a:solidFill>
                  <a:srgbClr val="000000"/>
                </a:solidFill>
                <a:latin typeface="宋体" panose="02010600030101010101" pitchFamily="2" charset="-122"/>
              </a:rPr>
              <a:t>，长为  的金属棒</a:t>
            </a:r>
            <a:r>
              <a:rPr lang="en-US" altLang="zh-CN" sz="2800" b="1" err="1">
                <a:solidFill>
                  <a:srgbClr val="000000"/>
                </a:solidFill>
                <a:latin typeface="宋体" panose="02010600030101010101" pitchFamily="2" charset="-122"/>
              </a:rPr>
              <a:t>ab</a:t>
            </a:r>
            <a:r>
              <a:rPr lang="zh-CN" altLang="en-US" sz="2800" b="1" dirty="0">
                <a:solidFill>
                  <a:srgbClr val="000000"/>
                </a:solidFill>
                <a:latin typeface="宋体" panose="02010600030101010101" pitchFamily="2" charset="-122"/>
              </a:rPr>
              <a:t>在垂直于</a:t>
            </a:r>
            <a:r>
              <a:rPr lang="en-US" altLang="zh-CN" sz="2800" b="1" dirty="0">
                <a:solidFill>
                  <a:srgbClr val="000000"/>
                </a:solidFill>
                <a:latin typeface="宋体" panose="02010600030101010101" pitchFamily="2" charset="-122"/>
              </a:rPr>
              <a:t>B</a:t>
            </a:r>
            <a:r>
              <a:rPr lang="zh-CN" altLang="en-US" sz="2800" b="1" dirty="0">
                <a:solidFill>
                  <a:srgbClr val="000000"/>
                </a:solidFill>
                <a:latin typeface="宋体" panose="02010600030101010101" pitchFamily="2" charset="-122"/>
              </a:rPr>
              <a:t>的平面内运动，速度</a:t>
            </a:r>
            <a:r>
              <a:rPr lang="en-US" altLang="zh-CN" sz="2800" b="1" dirty="0">
                <a:solidFill>
                  <a:srgbClr val="000000"/>
                </a:solidFill>
                <a:latin typeface="宋体" panose="02010600030101010101" pitchFamily="2" charset="-122"/>
              </a:rPr>
              <a:t>v</a:t>
            </a:r>
            <a:r>
              <a:rPr lang="zh-CN" altLang="en-US" sz="2800" b="1" dirty="0">
                <a:solidFill>
                  <a:srgbClr val="000000"/>
                </a:solidFill>
                <a:latin typeface="宋体" panose="02010600030101010101" pitchFamily="2" charset="-122"/>
              </a:rPr>
              <a:t>与  成</a:t>
            </a:r>
            <a:r>
              <a:rPr lang="el-GR" altLang="zh-CN" sz="2800" b="1" dirty="0">
                <a:solidFill>
                  <a:srgbClr val="000000"/>
                </a:solidFill>
                <a:latin typeface="宋体" panose="02010600030101010101" pitchFamily="2" charset="-122"/>
              </a:rPr>
              <a:t>θ</a:t>
            </a:r>
            <a:r>
              <a:rPr lang="zh-CN" altLang="en-US" sz="2800" b="1" dirty="0">
                <a:solidFill>
                  <a:srgbClr val="000000"/>
                </a:solidFill>
                <a:latin typeface="宋体" panose="02010600030101010101" pitchFamily="2" charset="-122"/>
              </a:rPr>
              <a:t>角，求金属棒</a:t>
            </a:r>
            <a:r>
              <a:rPr lang="en-US" altLang="zh-CN" sz="2800" b="1" err="1">
                <a:solidFill>
                  <a:srgbClr val="000000"/>
                </a:solidFill>
                <a:latin typeface="宋体" panose="02010600030101010101" pitchFamily="2" charset="-122"/>
              </a:rPr>
              <a:t>ab</a:t>
            </a:r>
            <a:r>
              <a:rPr lang="zh-CN" altLang="en-US" sz="2800" b="1" dirty="0">
                <a:solidFill>
                  <a:srgbClr val="000000"/>
                </a:solidFill>
                <a:latin typeface="宋体" panose="02010600030101010101" pitchFamily="2" charset="-122"/>
              </a:rPr>
              <a:t>产生的感应电动势。</a:t>
            </a:r>
            <a:endParaRPr lang="zh-CN" altLang="el-GR" sz="2800" b="1" dirty="0">
              <a:solidFill>
                <a:srgbClr val="000000"/>
              </a:solidFill>
              <a:latin typeface="宋体" panose="02010600030101010101" pitchFamily="2" charset="-122"/>
            </a:endParaRPr>
          </a:p>
        </p:txBody>
      </p:sp>
      <p:grpSp>
        <p:nvGrpSpPr>
          <p:cNvPr id="88067" name="组合 88066"/>
          <p:cNvGrpSpPr/>
          <p:nvPr/>
        </p:nvGrpSpPr>
        <p:grpSpPr>
          <a:xfrm>
            <a:off x="5821680" y="2429510"/>
            <a:ext cx="2489200" cy="2322830"/>
            <a:chOff x="3288" y="2186"/>
            <a:chExt cx="1915" cy="1616"/>
          </a:xfrm>
        </p:grpSpPr>
        <p:grpSp>
          <p:nvGrpSpPr>
            <p:cNvPr id="88068" name="组合 88067"/>
            <p:cNvGrpSpPr/>
            <p:nvPr/>
          </p:nvGrpSpPr>
          <p:grpSpPr>
            <a:xfrm>
              <a:off x="3289" y="2341"/>
              <a:ext cx="1914" cy="100"/>
              <a:chOff x="3733" y="2106"/>
              <a:chExt cx="1914" cy="100"/>
            </a:xfrm>
          </p:grpSpPr>
          <p:grpSp>
            <p:nvGrpSpPr>
              <p:cNvPr id="88069" name="组合 88068"/>
              <p:cNvGrpSpPr/>
              <p:nvPr/>
            </p:nvGrpSpPr>
            <p:grpSpPr>
              <a:xfrm>
                <a:off x="3733" y="2106"/>
                <a:ext cx="91" cy="91"/>
                <a:chOff x="3733" y="2106"/>
                <a:chExt cx="91" cy="91"/>
              </a:xfrm>
            </p:grpSpPr>
            <p:sp>
              <p:nvSpPr>
                <p:cNvPr id="88070" name="直接连接符 88069"/>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71" name="直接连接符 88070"/>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72" name="组合 88071"/>
              <p:cNvGrpSpPr/>
              <p:nvPr/>
            </p:nvGrpSpPr>
            <p:grpSpPr>
              <a:xfrm>
                <a:off x="4195" y="2106"/>
                <a:ext cx="91" cy="91"/>
                <a:chOff x="3733" y="2106"/>
                <a:chExt cx="91" cy="91"/>
              </a:xfrm>
            </p:grpSpPr>
            <p:sp>
              <p:nvSpPr>
                <p:cNvPr id="88073" name="直接连接符 88072"/>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74" name="直接连接符 88073"/>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75" name="组合 88074"/>
              <p:cNvGrpSpPr/>
              <p:nvPr/>
            </p:nvGrpSpPr>
            <p:grpSpPr>
              <a:xfrm>
                <a:off x="4640" y="2115"/>
                <a:ext cx="91" cy="91"/>
                <a:chOff x="3733" y="2106"/>
                <a:chExt cx="91" cy="91"/>
              </a:xfrm>
            </p:grpSpPr>
            <p:sp>
              <p:nvSpPr>
                <p:cNvPr id="88076" name="直接连接符 88075"/>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77" name="直接连接符 88076"/>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78" name="组合 88077"/>
              <p:cNvGrpSpPr/>
              <p:nvPr/>
            </p:nvGrpSpPr>
            <p:grpSpPr>
              <a:xfrm>
                <a:off x="5094" y="2106"/>
                <a:ext cx="91" cy="91"/>
                <a:chOff x="3733" y="2106"/>
                <a:chExt cx="91" cy="91"/>
              </a:xfrm>
            </p:grpSpPr>
            <p:sp>
              <p:nvSpPr>
                <p:cNvPr id="88079" name="直接连接符 88078"/>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80" name="直接连接符 88079"/>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81" name="组合 88080"/>
              <p:cNvGrpSpPr/>
              <p:nvPr/>
            </p:nvGrpSpPr>
            <p:grpSpPr>
              <a:xfrm>
                <a:off x="5556" y="2106"/>
                <a:ext cx="91" cy="91"/>
                <a:chOff x="3733" y="2106"/>
                <a:chExt cx="91" cy="91"/>
              </a:xfrm>
            </p:grpSpPr>
            <p:sp>
              <p:nvSpPr>
                <p:cNvPr id="88082" name="直接连接符 8808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83" name="直接连接符 8808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88084" name="组合 88083"/>
            <p:cNvGrpSpPr/>
            <p:nvPr/>
          </p:nvGrpSpPr>
          <p:grpSpPr>
            <a:xfrm>
              <a:off x="3288" y="2786"/>
              <a:ext cx="1914" cy="100"/>
              <a:chOff x="3733" y="2106"/>
              <a:chExt cx="1914" cy="100"/>
            </a:xfrm>
          </p:grpSpPr>
          <p:grpSp>
            <p:nvGrpSpPr>
              <p:cNvPr id="88085" name="组合 88084"/>
              <p:cNvGrpSpPr/>
              <p:nvPr/>
            </p:nvGrpSpPr>
            <p:grpSpPr>
              <a:xfrm>
                <a:off x="3733" y="2106"/>
                <a:ext cx="91" cy="91"/>
                <a:chOff x="3733" y="2106"/>
                <a:chExt cx="91" cy="91"/>
              </a:xfrm>
            </p:grpSpPr>
            <p:sp>
              <p:nvSpPr>
                <p:cNvPr id="88086" name="直接连接符 88085"/>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87" name="直接连接符 88086"/>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88" name="组合 88087"/>
              <p:cNvGrpSpPr/>
              <p:nvPr/>
            </p:nvGrpSpPr>
            <p:grpSpPr>
              <a:xfrm>
                <a:off x="4195" y="2106"/>
                <a:ext cx="91" cy="91"/>
                <a:chOff x="3733" y="2106"/>
                <a:chExt cx="91" cy="91"/>
              </a:xfrm>
            </p:grpSpPr>
            <p:sp>
              <p:nvSpPr>
                <p:cNvPr id="88089" name="直接连接符 88088"/>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90" name="直接连接符 88089"/>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91" name="组合 88090"/>
              <p:cNvGrpSpPr/>
              <p:nvPr/>
            </p:nvGrpSpPr>
            <p:grpSpPr>
              <a:xfrm>
                <a:off x="4640" y="2115"/>
                <a:ext cx="91" cy="91"/>
                <a:chOff x="3733" y="2106"/>
                <a:chExt cx="91" cy="91"/>
              </a:xfrm>
            </p:grpSpPr>
            <p:sp>
              <p:nvSpPr>
                <p:cNvPr id="88092" name="直接连接符 8809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93" name="直接连接符 8809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94" name="组合 88093"/>
              <p:cNvGrpSpPr/>
              <p:nvPr/>
            </p:nvGrpSpPr>
            <p:grpSpPr>
              <a:xfrm>
                <a:off x="5094" y="2106"/>
                <a:ext cx="91" cy="91"/>
                <a:chOff x="3733" y="2106"/>
                <a:chExt cx="91" cy="91"/>
              </a:xfrm>
            </p:grpSpPr>
            <p:sp>
              <p:nvSpPr>
                <p:cNvPr id="88095" name="直接连接符 88094"/>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96" name="直接连接符 88095"/>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097" name="组合 88096"/>
              <p:cNvGrpSpPr/>
              <p:nvPr/>
            </p:nvGrpSpPr>
            <p:grpSpPr>
              <a:xfrm>
                <a:off x="5556" y="2106"/>
                <a:ext cx="91" cy="91"/>
                <a:chOff x="3733" y="2106"/>
                <a:chExt cx="91" cy="91"/>
              </a:xfrm>
            </p:grpSpPr>
            <p:sp>
              <p:nvSpPr>
                <p:cNvPr id="88098" name="直接连接符 8809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099" name="直接连接符 8809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88100" name="组合 88099"/>
            <p:cNvGrpSpPr/>
            <p:nvPr/>
          </p:nvGrpSpPr>
          <p:grpSpPr>
            <a:xfrm>
              <a:off x="3289" y="3239"/>
              <a:ext cx="1914" cy="100"/>
              <a:chOff x="3733" y="2106"/>
              <a:chExt cx="1914" cy="100"/>
            </a:xfrm>
          </p:grpSpPr>
          <p:grpSp>
            <p:nvGrpSpPr>
              <p:cNvPr id="88101" name="组合 88100"/>
              <p:cNvGrpSpPr/>
              <p:nvPr/>
            </p:nvGrpSpPr>
            <p:grpSpPr>
              <a:xfrm>
                <a:off x="3733" y="2106"/>
                <a:ext cx="91" cy="91"/>
                <a:chOff x="3733" y="2106"/>
                <a:chExt cx="91" cy="91"/>
              </a:xfrm>
            </p:grpSpPr>
            <p:sp>
              <p:nvSpPr>
                <p:cNvPr id="88102" name="直接连接符 88101"/>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03" name="直接连接符 88102"/>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04" name="组合 88103"/>
              <p:cNvGrpSpPr/>
              <p:nvPr/>
            </p:nvGrpSpPr>
            <p:grpSpPr>
              <a:xfrm>
                <a:off x="4195" y="2106"/>
                <a:ext cx="91" cy="91"/>
                <a:chOff x="3733" y="2106"/>
                <a:chExt cx="91" cy="91"/>
              </a:xfrm>
            </p:grpSpPr>
            <p:sp>
              <p:nvSpPr>
                <p:cNvPr id="88105" name="直接连接符 88104"/>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06" name="直接连接符 88105"/>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07" name="组合 88106"/>
              <p:cNvGrpSpPr/>
              <p:nvPr/>
            </p:nvGrpSpPr>
            <p:grpSpPr>
              <a:xfrm>
                <a:off x="4640" y="2115"/>
                <a:ext cx="91" cy="91"/>
                <a:chOff x="3733" y="2106"/>
                <a:chExt cx="91" cy="91"/>
              </a:xfrm>
            </p:grpSpPr>
            <p:sp>
              <p:nvSpPr>
                <p:cNvPr id="88108" name="直接连接符 8810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09" name="直接连接符 8810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10" name="组合 88109"/>
              <p:cNvGrpSpPr/>
              <p:nvPr/>
            </p:nvGrpSpPr>
            <p:grpSpPr>
              <a:xfrm>
                <a:off x="5094" y="2106"/>
                <a:ext cx="91" cy="91"/>
                <a:chOff x="3733" y="2106"/>
                <a:chExt cx="91" cy="91"/>
              </a:xfrm>
            </p:grpSpPr>
            <p:sp>
              <p:nvSpPr>
                <p:cNvPr id="88111" name="直接连接符 88110"/>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12" name="直接连接符 88111"/>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13" name="组合 88112"/>
              <p:cNvGrpSpPr/>
              <p:nvPr/>
            </p:nvGrpSpPr>
            <p:grpSpPr>
              <a:xfrm>
                <a:off x="5556" y="2106"/>
                <a:ext cx="91" cy="91"/>
                <a:chOff x="3733" y="2106"/>
                <a:chExt cx="91" cy="91"/>
              </a:xfrm>
            </p:grpSpPr>
            <p:sp>
              <p:nvSpPr>
                <p:cNvPr id="88114" name="直接连接符 88113"/>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15" name="直接连接符 88114"/>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grpSp>
          <p:nvGrpSpPr>
            <p:cNvPr id="88116" name="组合 88115"/>
            <p:cNvGrpSpPr/>
            <p:nvPr/>
          </p:nvGrpSpPr>
          <p:grpSpPr>
            <a:xfrm>
              <a:off x="3289" y="3702"/>
              <a:ext cx="1914" cy="100"/>
              <a:chOff x="3733" y="2106"/>
              <a:chExt cx="1914" cy="100"/>
            </a:xfrm>
          </p:grpSpPr>
          <p:grpSp>
            <p:nvGrpSpPr>
              <p:cNvPr id="88117" name="组合 88116"/>
              <p:cNvGrpSpPr/>
              <p:nvPr/>
            </p:nvGrpSpPr>
            <p:grpSpPr>
              <a:xfrm>
                <a:off x="3733" y="2106"/>
                <a:ext cx="91" cy="91"/>
                <a:chOff x="3733" y="2106"/>
                <a:chExt cx="91" cy="91"/>
              </a:xfrm>
            </p:grpSpPr>
            <p:sp>
              <p:nvSpPr>
                <p:cNvPr id="88118" name="直接连接符 88117"/>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19" name="直接连接符 88118"/>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20" name="组合 88119"/>
              <p:cNvGrpSpPr/>
              <p:nvPr/>
            </p:nvGrpSpPr>
            <p:grpSpPr>
              <a:xfrm>
                <a:off x="4195" y="2106"/>
                <a:ext cx="91" cy="91"/>
                <a:chOff x="3733" y="2106"/>
                <a:chExt cx="91" cy="91"/>
              </a:xfrm>
            </p:grpSpPr>
            <p:sp>
              <p:nvSpPr>
                <p:cNvPr id="88121" name="直接连接符 88120"/>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22" name="直接连接符 88121"/>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23" name="组合 88122"/>
              <p:cNvGrpSpPr/>
              <p:nvPr/>
            </p:nvGrpSpPr>
            <p:grpSpPr>
              <a:xfrm>
                <a:off x="4640" y="2115"/>
                <a:ext cx="91" cy="91"/>
                <a:chOff x="3733" y="2106"/>
                <a:chExt cx="91" cy="91"/>
              </a:xfrm>
            </p:grpSpPr>
            <p:sp>
              <p:nvSpPr>
                <p:cNvPr id="88124" name="直接连接符 88123"/>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25" name="直接连接符 88124"/>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26" name="组合 88125"/>
              <p:cNvGrpSpPr/>
              <p:nvPr/>
            </p:nvGrpSpPr>
            <p:grpSpPr>
              <a:xfrm>
                <a:off x="5094" y="2106"/>
                <a:ext cx="91" cy="91"/>
                <a:chOff x="3733" y="2106"/>
                <a:chExt cx="91" cy="91"/>
              </a:xfrm>
            </p:grpSpPr>
            <p:sp>
              <p:nvSpPr>
                <p:cNvPr id="88127" name="直接连接符 88126"/>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28" name="直接连接符 88127"/>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nvGrpSpPr>
              <p:cNvPr id="88129" name="组合 88128"/>
              <p:cNvGrpSpPr/>
              <p:nvPr/>
            </p:nvGrpSpPr>
            <p:grpSpPr>
              <a:xfrm>
                <a:off x="5556" y="2106"/>
                <a:ext cx="91" cy="91"/>
                <a:chOff x="3733" y="2106"/>
                <a:chExt cx="91" cy="91"/>
              </a:xfrm>
            </p:grpSpPr>
            <p:sp>
              <p:nvSpPr>
                <p:cNvPr id="88130" name="直接连接符 88129"/>
                <p:cNvSpPr/>
                <p:nvPr/>
              </p:nvSpPr>
              <p:spPr>
                <a:xfrm>
                  <a:off x="3733" y="2106"/>
                  <a:ext cx="91" cy="90"/>
                </a:xfrm>
                <a:prstGeom prst="line">
                  <a:avLst/>
                </a:prstGeom>
                <a:ln w="31750" cap="flat" cmpd="sng">
                  <a:solidFill>
                    <a:schemeClr val="tx1"/>
                  </a:solidFill>
                  <a:prstDash val="solid"/>
                  <a:headEnd type="none" w="med" len="med"/>
                  <a:tailEnd type="none" w="med" len="med"/>
                </a:ln>
              </p:spPr>
            </p:sp>
            <p:sp>
              <p:nvSpPr>
                <p:cNvPr id="88131" name="直接连接符 88130"/>
                <p:cNvSpPr/>
                <p:nvPr/>
              </p:nvSpPr>
              <p:spPr>
                <a:xfrm rot="-5400000">
                  <a:off x="3733" y="2106"/>
                  <a:ext cx="91" cy="90"/>
                </a:xfrm>
                <a:prstGeom prst="line">
                  <a:avLst/>
                </a:prstGeom>
                <a:ln w="31750" cap="flat" cmpd="sng">
                  <a:solidFill>
                    <a:schemeClr val="tx1"/>
                  </a:solidFill>
                  <a:prstDash val="solid"/>
                  <a:headEnd type="none" w="med" len="med"/>
                  <a:tailEnd type="none" w="med" len="med"/>
                </a:ln>
              </p:spPr>
            </p:sp>
          </p:grpSp>
        </p:grpSp>
        <p:sp>
          <p:nvSpPr>
            <p:cNvPr id="88132" name="直接连接符 88131"/>
            <p:cNvSpPr/>
            <p:nvPr/>
          </p:nvSpPr>
          <p:spPr>
            <a:xfrm flipV="1">
              <a:off x="3710" y="2465"/>
              <a:ext cx="923" cy="966"/>
            </a:xfrm>
            <a:prstGeom prst="line">
              <a:avLst/>
            </a:prstGeom>
            <a:ln w="38100" cap="flat" cmpd="sng">
              <a:solidFill>
                <a:srgbClr val="0000FF"/>
              </a:solidFill>
              <a:prstDash val="solid"/>
              <a:headEnd type="none" w="med" len="med"/>
              <a:tailEnd type="none" w="med" len="med"/>
            </a:ln>
          </p:spPr>
        </p:sp>
        <p:sp>
          <p:nvSpPr>
            <p:cNvPr id="88133" name="直接连接符 88132"/>
            <p:cNvSpPr/>
            <p:nvPr/>
          </p:nvSpPr>
          <p:spPr>
            <a:xfrm flipV="1">
              <a:off x="4168" y="2956"/>
              <a:ext cx="550" cy="9"/>
            </a:xfrm>
            <a:prstGeom prst="line">
              <a:avLst/>
            </a:prstGeom>
            <a:ln w="28575" cap="flat" cmpd="sng">
              <a:solidFill>
                <a:srgbClr val="0000FF"/>
              </a:solidFill>
              <a:prstDash val="solid"/>
              <a:headEnd type="none" w="med" len="med"/>
              <a:tailEnd type="triangle" w="med" len="med"/>
            </a:ln>
          </p:spPr>
        </p:sp>
        <p:sp>
          <p:nvSpPr>
            <p:cNvPr id="88134" name="任意多边形 88133"/>
            <p:cNvSpPr/>
            <p:nvPr/>
          </p:nvSpPr>
          <p:spPr>
            <a:xfrm>
              <a:off x="4244" y="2855"/>
              <a:ext cx="59" cy="93"/>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9525" cap="flat" cmpd="sng">
              <a:solidFill>
                <a:schemeClr val="tx1"/>
              </a:solidFill>
              <a:prstDash val="solid"/>
              <a:headEnd type="none" w="med" len="med"/>
              <a:tailEnd type="none" w="med" len="med"/>
            </a:ln>
          </p:spPr>
          <p:txBody>
            <a:bodyPr/>
            <a:p>
              <a:endParaRPr lang="zh-CN" altLang="en-US"/>
            </a:p>
          </p:txBody>
        </p:sp>
        <p:sp>
          <p:nvSpPr>
            <p:cNvPr id="88135" name="文本框 88134"/>
            <p:cNvSpPr txBox="1"/>
            <p:nvPr/>
          </p:nvSpPr>
          <p:spPr>
            <a:xfrm>
              <a:off x="4464" y="2186"/>
              <a:ext cx="254" cy="363"/>
            </a:xfrm>
            <a:prstGeom prst="rect">
              <a:avLst/>
            </a:prstGeom>
            <a:noFill/>
            <a:ln w="9525">
              <a:noFill/>
            </a:ln>
          </p:spPr>
          <p:txBody>
            <a:bodyPr>
              <a:spAutoFit/>
            </a:bodyPr>
            <a:p>
              <a:pPr>
                <a:spcBef>
                  <a:spcPct val="50000"/>
                </a:spcBef>
              </a:pPr>
              <a:r>
                <a:rPr lang="en-US" altLang="zh-CN" sz="2800" b="1">
                  <a:solidFill>
                    <a:srgbClr val="0000FF"/>
                  </a:solidFill>
                  <a:latin typeface="Arial" panose="020B0604020202020204" pitchFamily="34" charset="0"/>
                  <a:ea typeface="楷体_GB2312" pitchFamily="49" charset="-122"/>
                </a:rPr>
                <a:t>a</a:t>
              </a:r>
              <a:endParaRPr lang="en-US" altLang="zh-CN" sz="2800" b="1">
                <a:solidFill>
                  <a:srgbClr val="0000FF"/>
                </a:solidFill>
                <a:latin typeface="Arial" panose="020B0604020202020204" pitchFamily="34" charset="0"/>
                <a:ea typeface="楷体_GB2312" pitchFamily="49" charset="-122"/>
              </a:endParaRPr>
            </a:p>
          </p:txBody>
        </p:sp>
        <p:sp>
          <p:nvSpPr>
            <p:cNvPr id="88136" name="文本框 88135"/>
            <p:cNvSpPr txBox="1"/>
            <p:nvPr/>
          </p:nvSpPr>
          <p:spPr>
            <a:xfrm>
              <a:off x="3520" y="3116"/>
              <a:ext cx="229" cy="363"/>
            </a:xfrm>
            <a:prstGeom prst="rect">
              <a:avLst/>
            </a:prstGeom>
            <a:noFill/>
            <a:ln w="9525">
              <a:noFill/>
            </a:ln>
          </p:spPr>
          <p:txBody>
            <a:bodyPr>
              <a:spAutoFit/>
            </a:bodyPr>
            <a:p>
              <a:pPr>
                <a:spcBef>
                  <a:spcPct val="50000"/>
                </a:spcBef>
              </a:pPr>
              <a:r>
                <a:rPr lang="en-US" altLang="zh-CN" sz="2800" b="1">
                  <a:solidFill>
                    <a:srgbClr val="0000FF"/>
                  </a:solidFill>
                  <a:latin typeface="Arial" panose="020B0604020202020204" pitchFamily="34" charset="0"/>
                  <a:ea typeface="楷体_GB2312" pitchFamily="49" charset="-122"/>
                </a:rPr>
                <a:t>b</a:t>
              </a:r>
              <a:endParaRPr lang="en-US" altLang="zh-CN" sz="2800" b="1">
                <a:solidFill>
                  <a:srgbClr val="0000FF"/>
                </a:solidFill>
                <a:latin typeface="Arial" panose="020B0604020202020204" pitchFamily="34" charset="0"/>
                <a:ea typeface="楷体_GB2312" pitchFamily="49" charset="-122"/>
              </a:endParaRPr>
            </a:p>
          </p:txBody>
        </p:sp>
        <p:sp>
          <p:nvSpPr>
            <p:cNvPr id="88137" name="文本框 88136"/>
            <p:cNvSpPr txBox="1"/>
            <p:nvPr/>
          </p:nvSpPr>
          <p:spPr>
            <a:xfrm>
              <a:off x="4262" y="2729"/>
              <a:ext cx="262" cy="277"/>
            </a:xfrm>
            <a:prstGeom prst="rect">
              <a:avLst/>
            </a:prstGeom>
            <a:noFill/>
            <a:ln w="9525">
              <a:noFill/>
            </a:ln>
          </p:spPr>
          <p:txBody>
            <a:bodyPr>
              <a:spAutoFit/>
            </a:bodyPr>
            <a:p>
              <a:pPr>
                <a:spcBef>
                  <a:spcPct val="50000"/>
                </a:spcBef>
              </a:pPr>
              <a:r>
                <a:rPr lang="el-GR" altLang="zh-CN" sz="2000" b="1" dirty="0">
                  <a:solidFill>
                    <a:srgbClr val="0000FF"/>
                  </a:solidFill>
                  <a:latin typeface="楷体_GB2312" pitchFamily="49" charset="-122"/>
                  <a:ea typeface="楷体_GB2312" pitchFamily="49" charset="-122"/>
                </a:rPr>
                <a:t>θ</a:t>
              </a:r>
              <a:endParaRPr lang="el-GR" altLang="zh-CN" sz="2000" b="1" dirty="0">
                <a:solidFill>
                  <a:srgbClr val="0000FF"/>
                </a:solidFill>
                <a:latin typeface="楷体_GB2312" pitchFamily="49" charset="-122"/>
                <a:ea typeface="楷体_GB2312" pitchFamily="49" charset="-122"/>
              </a:endParaRPr>
            </a:p>
          </p:txBody>
        </p:sp>
        <p:sp>
          <p:nvSpPr>
            <p:cNvPr id="88138" name="文本框 88137"/>
            <p:cNvSpPr txBox="1"/>
            <p:nvPr/>
          </p:nvSpPr>
          <p:spPr>
            <a:xfrm>
              <a:off x="4701" y="2861"/>
              <a:ext cx="365" cy="363"/>
            </a:xfrm>
            <a:prstGeom prst="rect">
              <a:avLst/>
            </a:prstGeom>
            <a:noFill/>
            <a:ln w="9525">
              <a:noFill/>
            </a:ln>
          </p:spPr>
          <p:txBody>
            <a:bodyPr>
              <a:spAutoFit/>
            </a:bodyPr>
            <a:p>
              <a:pPr>
                <a:spcBef>
                  <a:spcPct val="50000"/>
                </a:spcBef>
              </a:pPr>
              <a:r>
                <a:rPr lang="en-US" altLang="zh-CN" sz="2800" b="1">
                  <a:solidFill>
                    <a:srgbClr val="0000FF"/>
                  </a:solidFill>
                  <a:latin typeface="Arial" panose="020B0604020202020204" pitchFamily="34" charset="0"/>
                  <a:ea typeface="楷体_GB2312" pitchFamily="49" charset="-122"/>
                </a:rPr>
                <a:t>v</a:t>
              </a:r>
              <a:endParaRPr lang="en-US" altLang="zh-CN" sz="2800" b="1">
                <a:solidFill>
                  <a:srgbClr val="0000FF"/>
                </a:solidFill>
                <a:latin typeface="Arial" panose="020B0604020202020204" pitchFamily="34" charset="0"/>
                <a:ea typeface="楷体_GB2312" pitchFamily="49" charset="-122"/>
              </a:endParaRPr>
            </a:p>
          </p:txBody>
        </p:sp>
      </p:grpSp>
      <p:sp>
        <p:nvSpPr>
          <p:cNvPr id="88139" name="文本框 88138"/>
          <p:cNvSpPr txBox="1"/>
          <p:nvPr/>
        </p:nvSpPr>
        <p:spPr>
          <a:xfrm>
            <a:off x="363855" y="447040"/>
            <a:ext cx="4656455" cy="645160"/>
          </a:xfrm>
          <a:prstGeom prst="rect">
            <a:avLst/>
          </a:prstGeom>
          <a:solidFill>
            <a:srgbClr val="FFFF66"/>
          </a:solidFill>
          <a:ln w="9525">
            <a:noFill/>
          </a:ln>
        </p:spPr>
        <p:txBody>
          <a:bodyPr wrap="square">
            <a:spAutoFit/>
          </a:bodyPr>
          <a:p>
            <a:pPr>
              <a:spcBef>
                <a:spcPct val="50000"/>
              </a:spcBef>
            </a:pPr>
            <a:r>
              <a:rPr lang="zh-CN" altLang="en-US" sz="3600" b="1" dirty="0">
                <a:latin typeface="Arial" panose="020B0604020202020204" pitchFamily="34" charset="0"/>
                <a:ea typeface="楷体_GB2312" pitchFamily="49" charset="-122"/>
              </a:rPr>
              <a:t>思考</a:t>
            </a:r>
            <a:r>
              <a:rPr lang="en-US" altLang="zh-CN" sz="3600" b="1" dirty="0">
                <a:latin typeface="Arial" panose="020B0604020202020204" pitchFamily="34" charset="0"/>
                <a:ea typeface="楷体_GB2312" pitchFamily="49" charset="-122"/>
              </a:rPr>
              <a:t>2</a:t>
            </a:r>
            <a:r>
              <a:rPr lang="zh-CN" altLang="en-US" sz="3600" b="1" dirty="0">
                <a:latin typeface="Arial" panose="020B0604020202020204" pitchFamily="34" charset="0"/>
                <a:ea typeface="楷体_GB2312" pitchFamily="49" charset="-122"/>
              </a:rPr>
              <a:t>： </a:t>
            </a:r>
            <a:r>
              <a:rPr lang="en-US" altLang="zh-CN" sz="3600" b="1" dirty="0">
                <a:latin typeface="Arial" panose="020B0604020202020204" pitchFamily="34" charset="0"/>
                <a:ea typeface="楷体_GB2312" pitchFamily="49" charset="-122"/>
              </a:rPr>
              <a:t>V</a:t>
            </a:r>
            <a:r>
              <a:rPr lang="zh-CN" altLang="en-US" sz="3600" b="1" dirty="0">
                <a:latin typeface="Arial" panose="020B0604020202020204" pitchFamily="34" charset="0"/>
                <a:ea typeface="楷体_GB2312" pitchFamily="49" charset="-122"/>
              </a:rPr>
              <a:t>与</a:t>
            </a:r>
            <a:r>
              <a:rPr lang="en-US" altLang="zh-CN" sz="3600" b="1" dirty="0">
                <a:latin typeface="Arial" panose="020B0604020202020204" pitchFamily="34" charset="0"/>
                <a:ea typeface="楷体_GB2312" pitchFamily="49" charset="-122"/>
              </a:rPr>
              <a:t>L</a:t>
            </a:r>
            <a:r>
              <a:rPr lang="zh-CN" altLang="en-US" sz="3600" b="1" dirty="0">
                <a:latin typeface="Arial" panose="020B0604020202020204" pitchFamily="34" charset="0"/>
                <a:ea typeface="楷体_GB2312" pitchFamily="49" charset="-122"/>
              </a:rPr>
              <a:t>不垂直</a:t>
            </a:r>
            <a:endParaRPr lang="zh-CN" altLang="en-US" sz="3600" b="1" dirty="0">
              <a:latin typeface="Arial" panose="020B0604020202020204" pitchFamily="34" charset="0"/>
              <a:ea typeface="楷体_GB2312" pitchFamily="49" charset="-122"/>
            </a:endParaRPr>
          </a:p>
        </p:txBody>
      </p:sp>
      <p:graphicFrame>
        <p:nvGraphicFramePr>
          <p:cNvPr id="88142" name="对象 88141"/>
          <p:cNvGraphicFramePr/>
          <p:nvPr/>
        </p:nvGraphicFramePr>
        <p:xfrm>
          <a:off x="6572250" y="1035050"/>
          <a:ext cx="368300" cy="501650"/>
        </p:xfrm>
        <a:graphic>
          <a:graphicData uri="http://schemas.openxmlformats.org/presentationml/2006/ole">
            <mc:AlternateContent xmlns:mc="http://schemas.openxmlformats.org/markup-compatibility/2006">
              <mc:Choice xmlns:v="urn:schemas-microsoft-com:vml" Requires="v">
                <p:oleObj spid="_x0000_s3096" name="" r:id="rId1" imgW="139700" imgH="190500" progId="Equation.3">
                  <p:embed/>
                </p:oleObj>
              </mc:Choice>
              <mc:Fallback>
                <p:oleObj name="" r:id="rId1" imgW="139700" imgH="190500" progId="Equation.3">
                  <p:embed/>
                  <p:pic>
                    <p:nvPicPr>
                      <p:cNvPr id="0" name="图片 3095"/>
                      <p:cNvPicPr/>
                      <p:nvPr/>
                    </p:nvPicPr>
                    <p:blipFill>
                      <a:blip r:embed="rId2"/>
                      <a:stretch>
                        <a:fillRect/>
                      </a:stretch>
                    </p:blipFill>
                    <p:spPr>
                      <a:xfrm>
                        <a:off x="6572250" y="1035050"/>
                        <a:ext cx="368300" cy="501650"/>
                      </a:xfrm>
                      <a:prstGeom prst="rect">
                        <a:avLst/>
                      </a:prstGeom>
                      <a:noFill/>
                      <a:ln w="38100">
                        <a:noFill/>
                        <a:miter/>
                      </a:ln>
                    </p:spPr>
                  </p:pic>
                </p:oleObj>
              </mc:Fallback>
            </mc:AlternateContent>
          </a:graphicData>
        </a:graphic>
      </p:graphicFrame>
      <p:graphicFrame>
        <p:nvGraphicFramePr>
          <p:cNvPr id="88143" name="对象 88142"/>
          <p:cNvGraphicFramePr/>
          <p:nvPr/>
        </p:nvGraphicFramePr>
        <p:xfrm>
          <a:off x="5697538" y="1557338"/>
          <a:ext cx="368300" cy="501650"/>
        </p:xfrm>
        <a:graphic>
          <a:graphicData uri="http://schemas.openxmlformats.org/presentationml/2006/ole">
            <mc:AlternateContent xmlns:mc="http://schemas.openxmlformats.org/markup-compatibility/2006">
              <mc:Choice xmlns:v="urn:schemas-microsoft-com:vml" Requires="v">
                <p:oleObj spid="_x0000_s3097" name="" r:id="rId3" imgW="139700" imgH="190500" progId="Equation.3">
                  <p:embed/>
                </p:oleObj>
              </mc:Choice>
              <mc:Fallback>
                <p:oleObj name="" r:id="rId3" imgW="139700" imgH="190500" progId="Equation.3">
                  <p:embed/>
                  <p:pic>
                    <p:nvPicPr>
                      <p:cNvPr id="0" name="图片 3096"/>
                      <p:cNvPicPr/>
                      <p:nvPr/>
                    </p:nvPicPr>
                    <p:blipFill>
                      <a:blip r:embed="rId2"/>
                      <a:stretch>
                        <a:fillRect/>
                      </a:stretch>
                    </p:blipFill>
                    <p:spPr>
                      <a:xfrm>
                        <a:off x="5697538" y="1557338"/>
                        <a:ext cx="368300" cy="501650"/>
                      </a:xfrm>
                      <a:prstGeom prst="rect">
                        <a:avLst/>
                      </a:prstGeom>
                      <a:noFill/>
                      <a:ln w="38100">
                        <a:noFill/>
                        <a:miter/>
                      </a:ln>
                    </p:spPr>
                  </p:pic>
                </p:oleObj>
              </mc:Fallback>
            </mc:AlternateContent>
          </a:graphicData>
        </a:graphic>
      </p:graphicFrame>
      <p:graphicFrame>
        <p:nvGraphicFramePr>
          <p:cNvPr id="88144" name="对象 88143"/>
          <p:cNvGraphicFramePr/>
          <p:nvPr/>
        </p:nvGraphicFramePr>
        <p:xfrm>
          <a:off x="567690" y="2894330"/>
          <a:ext cx="4452620" cy="630555"/>
        </p:xfrm>
        <a:graphic>
          <a:graphicData uri="http://schemas.openxmlformats.org/presentationml/2006/ole">
            <mc:AlternateContent xmlns:mc="http://schemas.openxmlformats.org/markup-compatibility/2006">
              <mc:Choice xmlns:v="urn:schemas-microsoft-com:vml" Requires="v">
                <p:oleObj spid="_x0000_s3098" name="" r:id="rId4" imgW="1409700" imgH="228600" progId="Equation.DSMT4">
                  <p:embed/>
                </p:oleObj>
              </mc:Choice>
              <mc:Fallback>
                <p:oleObj name="" r:id="rId4" imgW="1409700" imgH="228600" progId="Equation.DSMT4">
                  <p:embed/>
                  <p:pic>
                    <p:nvPicPr>
                      <p:cNvPr id="0" name="图片 3097"/>
                      <p:cNvPicPr/>
                      <p:nvPr/>
                    </p:nvPicPr>
                    <p:blipFill>
                      <a:blip r:embed="rId5"/>
                      <a:stretch>
                        <a:fillRect/>
                      </a:stretch>
                    </p:blipFill>
                    <p:spPr>
                      <a:xfrm>
                        <a:off x="567690" y="2894330"/>
                        <a:ext cx="4452620" cy="630555"/>
                      </a:xfrm>
                      <a:prstGeom prst="rect">
                        <a:avLst/>
                      </a:prstGeom>
                      <a:solidFill>
                        <a:srgbClr val="FFFF66"/>
                      </a:solidFill>
                      <a:ln w="38100">
                        <a:noFill/>
                        <a:miter/>
                      </a:ln>
                    </p:spPr>
                  </p:pic>
                </p:oleObj>
              </mc:Fallback>
            </mc:AlternateContent>
          </a:graphicData>
        </a:graphic>
      </p:graphicFrame>
      <p:sp>
        <p:nvSpPr>
          <p:cNvPr id="88145" name="文本框 88144"/>
          <p:cNvSpPr txBox="1"/>
          <p:nvPr/>
        </p:nvSpPr>
        <p:spPr>
          <a:xfrm>
            <a:off x="283210" y="4915853"/>
            <a:ext cx="8497888" cy="1392237"/>
          </a:xfrm>
          <a:prstGeom prst="rect">
            <a:avLst/>
          </a:prstGeom>
          <a:solidFill>
            <a:schemeClr val="bg1"/>
          </a:solidFill>
          <a:ln w="38100" cap="flat" cmpd="sng">
            <a:solidFill>
              <a:srgbClr val="FF3300"/>
            </a:solidFill>
            <a:prstDash val="solid"/>
            <a:miter/>
            <a:headEnd type="none" w="med" len="med"/>
            <a:tailEnd type="none" w="med" len="med"/>
          </a:ln>
        </p:spPr>
        <p:txBody>
          <a:bodyPr>
            <a:spAutoFit/>
          </a:bodyPr>
          <a:p>
            <a:pPr>
              <a:lnSpc>
                <a:spcPct val="90000"/>
              </a:lnSpc>
              <a:spcBef>
                <a:spcPct val="50000"/>
              </a:spcBef>
            </a:pPr>
            <a:r>
              <a:rPr lang="zh-CN" altLang="en-US" sz="3600" b="1" dirty="0">
                <a:solidFill>
                  <a:srgbClr val="0000FF"/>
                </a:solidFill>
                <a:latin typeface="黑体" panose="02010609060101010101" pitchFamily="49" charset="-122"/>
                <a:ea typeface="黑体" panose="02010609060101010101" pitchFamily="49" charset="-122"/>
              </a:rPr>
              <a:t>有效长度：</a:t>
            </a:r>
            <a:endParaRPr lang="zh-CN" altLang="en-US" sz="3600" b="1" dirty="0">
              <a:solidFill>
                <a:srgbClr val="0000FF"/>
              </a:solidFill>
              <a:latin typeface="黑体" panose="02010609060101010101" pitchFamily="49" charset="-122"/>
              <a:ea typeface="黑体" panose="02010609060101010101" pitchFamily="49" charset="-122"/>
            </a:endParaRPr>
          </a:p>
          <a:p>
            <a:pPr>
              <a:lnSpc>
                <a:spcPct val="90000"/>
              </a:lnSpc>
              <a:spcBef>
                <a:spcPct val="50000"/>
              </a:spcBef>
            </a:pPr>
            <a:r>
              <a:rPr lang="zh-CN" altLang="en-US" sz="3600" b="1" dirty="0">
                <a:solidFill>
                  <a:srgbClr val="008000"/>
                </a:solidFill>
                <a:latin typeface="黑体" panose="02010609060101010101" pitchFamily="49" charset="-122"/>
                <a:ea typeface="黑体" panose="02010609060101010101" pitchFamily="49" charset="-122"/>
              </a:rPr>
              <a:t>     导线在垂直速度方向上的投影长度</a:t>
            </a:r>
            <a:endParaRPr lang="zh-CN" altLang="en-US" sz="3600" b="1" dirty="0">
              <a:solidFill>
                <a:srgbClr val="008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8145"/>
                                        </p:tgtEl>
                                        <p:attrNameLst>
                                          <p:attrName>style.visibility</p:attrName>
                                        </p:attrNameLst>
                                      </p:cBhvr>
                                      <p:to>
                                        <p:strVal val="visible"/>
                                      </p:to>
                                    </p:set>
                                    <p:animEffect transition="in" filter="slide(fromBottom)">
                                      <p:cBhvr>
                                        <p:cTn id="7" dur="500"/>
                                        <p:tgtEl>
                                          <p:spTgt spid="88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45"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文本框 89089"/>
          <p:cNvSpPr txBox="1"/>
          <p:nvPr/>
        </p:nvSpPr>
        <p:spPr>
          <a:xfrm>
            <a:off x="304800" y="1150938"/>
            <a:ext cx="8964613" cy="1406525"/>
          </a:xfrm>
          <a:prstGeom prst="rect">
            <a:avLst/>
          </a:prstGeom>
          <a:noFill/>
          <a:ln w="12700">
            <a:noFill/>
          </a:ln>
        </p:spPr>
        <p:txBody>
          <a:bodyPr>
            <a:spAutoFit/>
          </a:bodyPr>
          <a:p>
            <a:pPr>
              <a:lnSpc>
                <a:spcPct val="135000"/>
              </a:lnSpc>
              <a:spcBef>
                <a:spcPct val="50000"/>
              </a:spcBef>
            </a:pPr>
            <a:r>
              <a:rPr lang="zh-CN" altLang="en-US" sz="3200" b="1" dirty="0">
                <a:latin typeface="宋体" panose="02010600030101010101" pitchFamily="2" charset="-122"/>
              </a:rPr>
              <a:t>问题１：半径为</a:t>
            </a:r>
            <a:r>
              <a:rPr lang="en-US" altLang="zh-CN" sz="3200" b="1" dirty="0">
                <a:latin typeface="宋体" panose="02010600030101010101" pitchFamily="2" charset="-122"/>
              </a:rPr>
              <a:t>R</a:t>
            </a:r>
            <a:r>
              <a:rPr lang="zh-CN" altLang="en-US" sz="3200" b="1" dirty="0">
                <a:latin typeface="宋体" panose="02010600030101010101" pitchFamily="2" charset="-122"/>
              </a:rPr>
              <a:t>的半圆形导线在匀强磁场</a:t>
            </a:r>
            <a:r>
              <a:rPr lang="en-US" altLang="zh-CN" sz="3200" b="1" dirty="0">
                <a:latin typeface="宋体" panose="02010600030101010101" pitchFamily="2" charset="-122"/>
              </a:rPr>
              <a:t>B</a:t>
            </a:r>
            <a:r>
              <a:rPr lang="zh-CN" altLang="en-US" sz="3200" b="1" dirty="0">
                <a:latin typeface="宋体" panose="02010600030101010101" pitchFamily="2" charset="-122"/>
              </a:rPr>
              <a:t>中，以速度</a:t>
            </a:r>
            <a:r>
              <a:rPr lang="en-US" altLang="zh-CN" sz="3200" b="1" dirty="0">
                <a:latin typeface="宋体" panose="02010600030101010101" pitchFamily="2" charset="-122"/>
              </a:rPr>
              <a:t>V</a:t>
            </a:r>
            <a:r>
              <a:rPr lang="zh-CN" altLang="en-US" sz="3200" b="1" dirty="0">
                <a:latin typeface="宋体" panose="02010600030101010101" pitchFamily="2" charset="-122"/>
              </a:rPr>
              <a:t>向右匀速运动时，</a:t>
            </a:r>
            <a:r>
              <a:rPr lang="en-US" altLang="zh-CN" sz="3200" b="1" dirty="0">
                <a:latin typeface="宋体" panose="02010600030101010101" pitchFamily="2" charset="-122"/>
              </a:rPr>
              <a:t>E=</a:t>
            </a:r>
            <a:r>
              <a:rPr lang="zh-CN" altLang="en-US" sz="3200" b="1" dirty="0">
                <a:latin typeface="宋体" panose="02010600030101010101" pitchFamily="2" charset="-122"/>
              </a:rPr>
              <a:t>？</a:t>
            </a:r>
            <a:endParaRPr lang="zh-CN" altLang="en-US" sz="3200" b="1">
              <a:latin typeface="宋体" panose="02010600030101010101" pitchFamily="2" charset="-122"/>
            </a:endParaRPr>
          </a:p>
        </p:txBody>
      </p:sp>
      <p:grpSp>
        <p:nvGrpSpPr>
          <p:cNvPr id="89091" name="组合 89090"/>
          <p:cNvGrpSpPr/>
          <p:nvPr/>
        </p:nvGrpSpPr>
        <p:grpSpPr>
          <a:xfrm>
            <a:off x="5434013" y="2819400"/>
            <a:ext cx="3308350" cy="2767013"/>
            <a:chOff x="3143" y="1679"/>
            <a:chExt cx="2084" cy="1743"/>
          </a:xfrm>
        </p:grpSpPr>
        <p:grpSp>
          <p:nvGrpSpPr>
            <p:cNvPr id="89092" name="组合 89091"/>
            <p:cNvGrpSpPr/>
            <p:nvPr/>
          </p:nvGrpSpPr>
          <p:grpSpPr>
            <a:xfrm>
              <a:off x="3143" y="1679"/>
              <a:ext cx="2084" cy="1743"/>
              <a:chOff x="2804" y="993"/>
              <a:chExt cx="2084" cy="1743"/>
            </a:xfrm>
          </p:grpSpPr>
          <p:grpSp>
            <p:nvGrpSpPr>
              <p:cNvPr id="89093" name="组合 89092"/>
              <p:cNvGrpSpPr/>
              <p:nvPr/>
            </p:nvGrpSpPr>
            <p:grpSpPr>
              <a:xfrm>
                <a:off x="2888" y="1271"/>
                <a:ext cx="1160" cy="1236"/>
                <a:chOff x="3515" y="2821"/>
                <a:chExt cx="1160" cy="1236"/>
              </a:xfrm>
            </p:grpSpPr>
            <p:sp>
              <p:nvSpPr>
                <p:cNvPr id="89094" name="椭圆 89093"/>
                <p:cNvSpPr/>
                <p:nvPr/>
              </p:nvSpPr>
              <p:spPr>
                <a:xfrm>
                  <a:off x="3616" y="2905"/>
                  <a:ext cx="1059" cy="1017"/>
                </a:xfrm>
                <a:prstGeom prst="ellipse">
                  <a:avLst/>
                </a:prstGeom>
                <a:noFill/>
                <a:ln w="28575" cap="flat" cmpd="sng">
                  <a:solidFill>
                    <a:schemeClr val="tx1"/>
                  </a:solidFill>
                  <a:prstDash val="solid"/>
                  <a:headEnd type="none" w="med" len="med"/>
                  <a:tailEnd type="none" w="med" len="med"/>
                </a:ln>
              </p:spPr>
              <p:txBody>
                <a:bodyPr wrap="none" anchor="ctr"/>
                <a:p>
                  <a:pPr algn="ctr"/>
                  <a:endParaRPr sz="2800" b="1" dirty="0">
                    <a:latin typeface="Arial" panose="020B0604020202020204" pitchFamily="34" charset="0"/>
                    <a:ea typeface="楷体_GB2312" pitchFamily="49" charset="-122"/>
                  </a:endParaRPr>
                </a:p>
              </p:txBody>
            </p:sp>
            <p:sp>
              <p:nvSpPr>
                <p:cNvPr id="89095" name="矩形 89094"/>
                <p:cNvSpPr/>
                <p:nvPr/>
              </p:nvSpPr>
              <p:spPr>
                <a:xfrm>
                  <a:off x="3515" y="2821"/>
                  <a:ext cx="644" cy="1236"/>
                </a:xfrm>
                <a:prstGeom prst="rect">
                  <a:avLst/>
                </a:prstGeom>
                <a:solidFill>
                  <a:srgbClr val="FFFFFF"/>
                </a:solidFill>
                <a:ln w="9525">
                  <a:noFill/>
                </a:ln>
              </p:spPr>
              <p:txBody>
                <a:bodyPr wrap="none" anchor="ctr"/>
                <a:p>
                  <a:pPr algn="ctr"/>
                  <a:endParaRPr sz="2800" b="1" dirty="0">
                    <a:solidFill>
                      <a:schemeClr val="bg1"/>
                    </a:solidFill>
                    <a:latin typeface="Arial" panose="020B0604020202020204" pitchFamily="34" charset="0"/>
                    <a:ea typeface="楷体_GB2312" pitchFamily="49" charset="-122"/>
                  </a:endParaRPr>
                </a:p>
              </p:txBody>
            </p:sp>
          </p:grpSp>
          <p:sp>
            <p:nvSpPr>
              <p:cNvPr id="89096" name="文本框 89095"/>
              <p:cNvSpPr txBox="1"/>
              <p:nvPr/>
            </p:nvSpPr>
            <p:spPr>
              <a:xfrm>
                <a:off x="2806" y="993"/>
                <a:ext cx="2082" cy="922"/>
              </a:xfrm>
              <a:prstGeom prst="rect">
                <a:avLst/>
              </a:prstGeom>
              <a:noFill/>
              <a:ln w="12700">
                <a:noFill/>
              </a:ln>
            </p:spPr>
            <p:txBody>
              <a:bodyPr>
                <a:spAutoFit/>
              </a:bodyPr>
              <a:p>
                <a:pPr>
                  <a:lnSpc>
                    <a:spcPct val="125000"/>
                  </a:lnSpc>
                  <a:spcBef>
                    <a:spcPct val="50000"/>
                  </a:spcBef>
                </a:pP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endParaRPr lang="en-US" altLang="zh-CN" sz="2400" b="1">
                  <a:latin typeface="Times New Roman" panose="02020603050405020304" pitchFamily="18" charset="0"/>
                </a:endParaRPr>
              </a:p>
            </p:txBody>
          </p:sp>
          <p:sp>
            <p:nvSpPr>
              <p:cNvPr id="89097" name="直接连接符 89096"/>
              <p:cNvSpPr/>
              <p:nvPr/>
            </p:nvSpPr>
            <p:spPr>
              <a:xfrm>
                <a:off x="4054" y="1849"/>
                <a:ext cx="465" cy="1"/>
              </a:xfrm>
              <a:prstGeom prst="line">
                <a:avLst/>
              </a:prstGeom>
              <a:ln w="38100" cap="sq" cmpd="sng">
                <a:solidFill>
                  <a:schemeClr val="tx1"/>
                </a:solidFill>
                <a:prstDash val="solid"/>
                <a:headEnd type="none" w="sm" len="sm"/>
                <a:tailEnd type="triangle" w="lg" len="lg"/>
              </a:ln>
            </p:spPr>
          </p:sp>
          <p:sp>
            <p:nvSpPr>
              <p:cNvPr id="89098" name="文本框 89097"/>
              <p:cNvSpPr txBox="1"/>
              <p:nvPr/>
            </p:nvSpPr>
            <p:spPr>
              <a:xfrm>
                <a:off x="2804" y="1814"/>
                <a:ext cx="2082" cy="922"/>
              </a:xfrm>
              <a:prstGeom prst="rect">
                <a:avLst/>
              </a:prstGeom>
              <a:noFill/>
              <a:ln w="12700">
                <a:noFill/>
              </a:ln>
            </p:spPr>
            <p:txBody>
              <a:bodyPr>
                <a:spAutoFit/>
              </a:bodyPr>
              <a:p>
                <a:pPr>
                  <a:lnSpc>
                    <a:spcPct val="125000"/>
                  </a:lnSpc>
                  <a:spcBef>
                    <a:spcPct val="50000"/>
                  </a:spcBef>
                </a:pP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r>
                  <a:rPr lang="en-US" altLang="zh-CN" sz="2400">
                    <a:latin typeface="Times New Roman" panose="02020603050405020304" pitchFamily="18" charset="0"/>
                  </a:rPr>
                  <a:t>    </a:t>
                </a:r>
                <a:r>
                  <a:rPr lang="en-US" altLang="zh-CN" sz="2400" b="1">
                    <a:latin typeface="Times New Roman" panose="02020603050405020304" pitchFamily="18" charset="0"/>
                  </a:rPr>
                  <a:t>×</a:t>
                </a:r>
                <a:endParaRPr lang="en-US" altLang="zh-CN" sz="2400" b="1">
                  <a:latin typeface="Times New Roman" panose="02020603050405020304" pitchFamily="18" charset="0"/>
                </a:endParaRPr>
              </a:p>
            </p:txBody>
          </p:sp>
          <p:sp>
            <p:nvSpPr>
              <p:cNvPr id="89099" name="文本框 89098"/>
              <p:cNvSpPr txBox="1"/>
              <p:nvPr/>
            </p:nvSpPr>
            <p:spPr>
              <a:xfrm>
                <a:off x="4269" y="1483"/>
                <a:ext cx="390" cy="327"/>
              </a:xfrm>
              <a:prstGeom prst="rect">
                <a:avLst/>
              </a:prstGeom>
              <a:noFill/>
              <a:ln w="9525">
                <a:noFill/>
              </a:ln>
            </p:spPr>
            <p:txBody>
              <a:bodyPr>
                <a:spAutoFit/>
              </a:bodyPr>
              <a:p>
                <a:pPr>
                  <a:spcBef>
                    <a:spcPct val="50000"/>
                  </a:spcBef>
                </a:pPr>
                <a:r>
                  <a:rPr lang="zh-CN" altLang="en-US" sz="2800" b="1" dirty="0">
                    <a:latin typeface="Arial" panose="020B0604020202020204" pitchFamily="34" charset="0"/>
                    <a:ea typeface="楷体_GB2312" pitchFamily="49" charset="-122"/>
                  </a:rPr>
                  <a:t>Ｖ</a:t>
                </a:r>
                <a:endParaRPr lang="zh-CN" altLang="en-US" sz="2800" b="1" dirty="0">
                  <a:latin typeface="Arial" panose="020B0604020202020204" pitchFamily="34" charset="0"/>
                  <a:ea typeface="楷体_GB2312" pitchFamily="49" charset="-122"/>
                </a:endParaRPr>
              </a:p>
            </p:txBody>
          </p:sp>
          <p:sp>
            <p:nvSpPr>
              <p:cNvPr id="89100" name="直接连接符 89099"/>
              <p:cNvSpPr/>
              <p:nvPr/>
            </p:nvSpPr>
            <p:spPr>
              <a:xfrm>
                <a:off x="3538" y="1864"/>
                <a:ext cx="2" cy="510"/>
              </a:xfrm>
              <a:prstGeom prst="line">
                <a:avLst/>
              </a:prstGeom>
              <a:ln w="38100" cap="sq" cmpd="sng">
                <a:solidFill>
                  <a:schemeClr val="tx1"/>
                </a:solidFill>
                <a:prstDash val="solid"/>
                <a:headEnd type="none" w="sm" len="sm"/>
                <a:tailEnd type="triangle" w="lg" len="lg"/>
              </a:ln>
            </p:spPr>
          </p:sp>
          <p:sp>
            <p:nvSpPr>
              <p:cNvPr id="89101" name="文本框 89100"/>
              <p:cNvSpPr txBox="1"/>
              <p:nvPr/>
            </p:nvSpPr>
            <p:spPr>
              <a:xfrm>
                <a:off x="3244" y="1584"/>
                <a:ext cx="322" cy="327"/>
              </a:xfrm>
              <a:prstGeom prst="rect">
                <a:avLst/>
              </a:prstGeom>
              <a:noFill/>
              <a:ln w="9525">
                <a:noFill/>
              </a:ln>
            </p:spPr>
            <p:txBody>
              <a:bodyPr>
                <a:spAutoFit/>
              </a:bodyPr>
              <a:p>
                <a:pPr>
                  <a:spcBef>
                    <a:spcPct val="50000"/>
                  </a:spcBef>
                </a:pPr>
                <a:r>
                  <a:rPr lang="zh-CN" altLang="en-US" sz="2800" b="1" dirty="0">
                    <a:latin typeface="Arial" panose="020B0604020202020204" pitchFamily="34" charset="0"/>
                    <a:ea typeface="楷体_GB2312" pitchFamily="49" charset="-122"/>
                  </a:rPr>
                  <a:t>Ｏ</a:t>
                </a:r>
                <a:endParaRPr lang="zh-CN" altLang="en-US" sz="2800" b="1" dirty="0">
                  <a:latin typeface="Arial" panose="020B0604020202020204" pitchFamily="34" charset="0"/>
                  <a:ea typeface="楷体_GB2312" pitchFamily="49" charset="-122"/>
                </a:endParaRPr>
              </a:p>
            </p:txBody>
          </p:sp>
        </p:grpSp>
        <p:sp>
          <p:nvSpPr>
            <p:cNvPr id="89102" name="文本框 89101"/>
            <p:cNvSpPr txBox="1"/>
            <p:nvPr/>
          </p:nvSpPr>
          <p:spPr>
            <a:xfrm>
              <a:off x="3470" y="2635"/>
              <a:ext cx="531" cy="365"/>
            </a:xfrm>
            <a:prstGeom prst="rect">
              <a:avLst/>
            </a:prstGeom>
            <a:noFill/>
            <a:ln w="12700">
              <a:noFill/>
            </a:ln>
          </p:spPr>
          <p:txBody>
            <a:bodyPr>
              <a:spAutoFit/>
            </a:bodyPr>
            <a:p>
              <a:pPr>
                <a:spcBef>
                  <a:spcPct val="50000"/>
                </a:spcBef>
              </a:pPr>
              <a:r>
                <a:rPr lang="en-US" altLang="zh-CN" sz="3200" b="1">
                  <a:latin typeface="Times New Roman" panose="02020603050405020304" pitchFamily="18" charset="0"/>
                </a:rPr>
                <a:t>R</a:t>
              </a:r>
              <a:endParaRPr lang="en-US" altLang="zh-CN" sz="3200" b="1">
                <a:latin typeface="Times New Roman" panose="02020603050405020304" pitchFamily="18" charset="0"/>
              </a:endParaRPr>
            </a:p>
          </p:txBody>
        </p:sp>
      </p:grpSp>
      <p:sp>
        <p:nvSpPr>
          <p:cNvPr id="89103" name="文本框 89102"/>
          <p:cNvSpPr txBox="1"/>
          <p:nvPr/>
        </p:nvSpPr>
        <p:spPr>
          <a:xfrm>
            <a:off x="555625" y="3094038"/>
            <a:ext cx="3455988" cy="762000"/>
          </a:xfrm>
          <a:prstGeom prst="rect">
            <a:avLst/>
          </a:prstGeom>
          <a:noFill/>
          <a:ln w="9525">
            <a:noFill/>
          </a:ln>
        </p:spPr>
        <p:txBody>
          <a:bodyPr>
            <a:spAutoFit/>
          </a:bodyPr>
          <a:p>
            <a:pPr>
              <a:spcBef>
                <a:spcPct val="50000"/>
              </a:spcBef>
            </a:pPr>
            <a:r>
              <a:rPr lang="en-US" altLang="zh-CN" sz="4400" b="1">
                <a:solidFill>
                  <a:srgbClr val="FF3300"/>
                </a:solidFill>
                <a:latin typeface="宋体" panose="02010600030101010101" pitchFamily="2" charset="-122"/>
              </a:rPr>
              <a:t>E = 2 B R V</a:t>
            </a:r>
            <a:endParaRPr lang="en-US" altLang="zh-CN" sz="4400" b="1">
              <a:solidFill>
                <a:srgbClr val="FF3300"/>
              </a:solidFill>
              <a:latin typeface="宋体" panose="02010600030101010101" pitchFamily="2" charset="-122"/>
            </a:endParaRPr>
          </a:p>
        </p:txBody>
      </p:sp>
      <p:sp>
        <p:nvSpPr>
          <p:cNvPr id="89104" name="文本框 89103"/>
          <p:cNvSpPr txBox="1"/>
          <p:nvPr/>
        </p:nvSpPr>
        <p:spPr>
          <a:xfrm>
            <a:off x="484188" y="4318000"/>
            <a:ext cx="2376487" cy="579438"/>
          </a:xfrm>
          <a:prstGeom prst="rect">
            <a:avLst/>
          </a:prstGeom>
          <a:noFill/>
          <a:ln w="9525">
            <a:noFill/>
          </a:ln>
        </p:spPr>
        <p:txBody>
          <a:bodyPr>
            <a:spAutoFit/>
          </a:bodyPr>
          <a:p>
            <a:pPr>
              <a:spcBef>
                <a:spcPct val="50000"/>
              </a:spcBef>
            </a:pPr>
            <a:r>
              <a:rPr lang="zh-CN" altLang="en-US" sz="3200" b="1" dirty="0">
                <a:solidFill>
                  <a:srgbClr val="FF3300"/>
                </a:solidFill>
                <a:latin typeface="Arial" panose="020B0604020202020204" pitchFamily="34" charset="0"/>
                <a:ea typeface="楷体_GB2312" pitchFamily="49" charset="-122"/>
              </a:rPr>
              <a:t>等效长度！</a:t>
            </a:r>
            <a:endParaRPr lang="zh-CN" altLang="en-US" sz="3200" b="1" dirty="0">
              <a:solidFill>
                <a:srgbClr val="FF3300"/>
              </a:solidFill>
              <a:latin typeface="Arial" panose="020B0604020202020204" pitchFamily="34" charset="0"/>
              <a:ea typeface="楷体_GB2312" pitchFamily="49" charset="-122"/>
            </a:endParaRPr>
          </a:p>
        </p:txBody>
      </p:sp>
      <p:sp>
        <p:nvSpPr>
          <p:cNvPr id="89106" name="文本框 89105"/>
          <p:cNvSpPr txBox="1"/>
          <p:nvPr/>
        </p:nvSpPr>
        <p:spPr>
          <a:xfrm>
            <a:off x="304800" y="457200"/>
            <a:ext cx="4284663" cy="579438"/>
          </a:xfrm>
          <a:prstGeom prst="rect">
            <a:avLst/>
          </a:prstGeom>
          <a:solidFill>
            <a:srgbClr val="FFFF66"/>
          </a:solidFill>
          <a:ln w="9525">
            <a:noFill/>
          </a:ln>
        </p:spPr>
        <p:txBody>
          <a:bodyPr>
            <a:spAutoFit/>
          </a:bodyPr>
          <a:p>
            <a:pPr>
              <a:spcBef>
                <a:spcPct val="50000"/>
              </a:spcBef>
            </a:pPr>
            <a:r>
              <a:rPr lang="zh-CN" altLang="en-US" sz="3200" b="1" dirty="0">
                <a:latin typeface="Arial" panose="020B0604020202020204" pitchFamily="34" charset="0"/>
              </a:rPr>
              <a:t>思考三：对Ｌ的理解</a:t>
            </a:r>
            <a:endParaRPr lang="zh-CN" altLang="en-US" sz="32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9103"/>
                                        </p:tgtEl>
                                        <p:attrNameLst>
                                          <p:attrName>style.visibility</p:attrName>
                                        </p:attrNameLst>
                                      </p:cBhvr>
                                      <p:to>
                                        <p:strVal val="visible"/>
                                      </p:to>
                                    </p:set>
                                    <p:animEffect transition="in" filter="blinds(horizontal)">
                                      <p:cBhvr>
                                        <p:cTn id="7" dur="500"/>
                                        <p:tgtEl>
                                          <p:spTgt spid="89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03" grpId="0"/>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2568</Words>
  <Application>WPS 演示</Application>
  <PresentationFormat>全屏显示(4:3)</PresentationFormat>
  <Paragraphs>286</Paragraphs>
  <Slides>15</Slides>
  <Notes>1</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22</vt:i4>
      </vt:variant>
      <vt:variant>
        <vt:lpstr>幻灯片标题</vt:lpstr>
      </vt:variant>
      <vt:variant>
        <vt:i4>15</vt:i4>
      </vt:variant>
    </vt:vector>
  </HeadingPairs>
  <TitlesOfParts>
    <vt:vector size="51" baseType="lpstr">
      <vt:lpstr>Arial</vt:lpstr>
      <vt:lpstr>宋体</vt:lpstr>
      <vt:lpstr>Wingdings</vt:lpstr>
      <vt:lpstr>方正粗黑宋简体</vt:lpstr>
      <vt:lpstr>微软雅黑</vt:lpstr>
      <vt:lpstr>楷体</vt:lpstr>
      <vt:lpstr>楷体_GB2312</vt:lpstr>
      <vt:lpstr>新宋体</vt:lpstr>
      <vt:lpstr>Times New Roman</vt:lpstr>
      <vt:lpstr>黑体</vt:lpstr>
      <vt:lpstr>华文中宋</vt:lpstr>
      <vt:lpstr>隶书</vt:lpstr>
      <vt:lpstr>Arial Unicode MS</vt:lpstr>
      <vt:lpstr>默认设计模板</vt:lpstr>
      <vt:lpstr>Equation.KSEE3</vt:lpstr>
      <vt:lpstr>Equation.DSMT4</vt:lpstr>
      <vt:lpstr>Equation.3</vt:lpstr>
      <vt:lpstr>Equation.3</vt:lpstr>
      <vt:lpstr>Equation.3</vt:lpstr>
      <vt:lpstr>Equation.DSMT4</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503</cp:revision>
  <dcterms:created xsi:type="dcterms:W3CDTF">2020-02-03T09:56:00Z</dcterms:created>
  <dcterms:modified xsi:type="dcterms:W3CDTF">2020-02-10T09:18:03Z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2052-11.1.0.9339</vt:lpwstr>
  </property>
</Properties>
</file>